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Jura" panose="020B0604020202020204" charset="0"/>
      <p:regular r:id="rId22"/>
      <p:bold r:id="rId23"/>
    </p:embeddedFont>
    <p:embeddedFont>
      <p:font typeface="Jura Medium" panose="020B0604020202020204" charset="0"/>
      <p:regular r:id="rId24"/>
      <p:bold r:id="rId25"/>
    </p:embeddedFont>
    <p:embeddedFont>
      <p:font typeface="Orbitron Black" panose="020B0604020202020204" charset="0"/>
      <p:bold r:id="rId26"/>
    </p:embeddedFont>
    <p:embeddedFont>
      <p:font typeface="Roboto Condensed Light" panose="02000000000000000000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F20413-CE1A-4448-B51F-B698B8FFEE4B}">
  <a:tblStyle styleId="{E5F20413-CE1A-4448-B51F-B698B8FFEE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4b7ac326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4b7ac326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d197afab2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d197afab2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97afab2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d197afab2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d197afab2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d197afab2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d197afab2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d197afab2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029ad998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029ad998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21d03ab41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21d03ab41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4b7ac326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e4b7ac326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1b2f8c944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1b2f8c944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d197afab2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d197afab2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4b7ac32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4b7ac32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1d03ab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1d03ab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1d03ab4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1d03ab4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63391" y="1204207"/>
            <a:ext cx="4959600" cy="23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63391" y="3534443"/>
            <a:ext cx="4630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79614" y="1447486"/>
            <a:ext cx="8191850" cy="3488981"/>
            <a:chOff x="579614" y="1447486"/>
            <a:chExt cx="8191850" cy="3488981"/>
          </a:xfrm>
        </p:grpSpPr>
        <p:sp>
          <p:nvSpPr>
            <p:cNvPr id="13" name="Google Shape;13;p2"/>
            <p:cNvSpPr/>
            <p:nvPr/>
          </p:nvSpPr>
          <p:spPr>
            <a:xfrm rot="-877252" flipH="1">
              <a:off x="599228" y="3602516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877252" flipH="1">
              <a:off x="892594" y="146709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877252" flipH="1">
              <a:off x="4536179" y="473858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877252" flipH="1">
              <a:off x="8573578" y="291566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-818425" y="4412100"/>
            <a:ext cx="2554000" cy="244175"/>
            <a:chOff x="-818425" y="4412100"/>
            <a:chExt cx="2554000" cy="244175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" name="Google Shape;22;p2"/>
          <p:cNvGrpSpPr/>
          <p:nvPr/>
        </p:nvGrpSpPr>
        <p:grpSpPr>
          <a:xfrm flipH="1">
            <a:off x="7282750" y="456050"/>
            <a:ext cx="2554000" cy="244175"/>
            <a:chOff x="-818425" y="4412100"/>
            <a:chExt cx="2554000" cy="244175"/>
          </a:xfrm>
        </p:grpSpPr>
        <p:cxnSp>
          <p:nvCxnSpPr>
            <p:cNvPr id="23" name="Google Shape;23;p2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 flipH="1">
            <a:off x="-1605200" y="4796577"/>
            <a:ext cx="3556500" cy="357000"/>
          </a:xfrm>
          <a:prstGeom prst="trapezoid">
            <a:avLst>
              <a:gd name="adj" fmla="val 32100"/>
            </a:avLst>
          </a:prstGeom>
          <a:gradFill>
            <a:gsLst>
              <a:gs pos="0">
                <a:srgbClr val="59A4D3">
                  <a:alpha val="24580"/>
                </a:srgbClr>
              </a:gs>
              <a:gs pos="100000">
                <a:srgbClr val="2A5F80">
                  <a:alpha val="245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6781500" y="-3074"/>
            <a:ext cx="3556500" cy="357000"/>
          </a:xfrm>
          <a:prstGeom prst="trapezoid">
            <a:avLst>
              <a:gd name="adj" fmla="val 32100"/>
            </a:avLst>
          </a:prstGeom>
          <a:gradFill>
            <a:gsLst>
              <a:gs pos="0">
                <a:srgbClr val="59A4D3">
                  <a:alpha val="24580"/>
                </a:srgbClr>
              </a:gs>
              <a:gs pos="100000">
                <a:srgbClr val="2A5F80">
                  <a:alpha val="245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-67582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>
            <a:spLocks noGrp="1"/>
          </p:cNvSpPr>
          <p:nvPr>
            <p:ph type="title"/>
          </p:nvPr>
        </p:nvSpPr>
        <p:spPr>
          <a:xfrm>
            <a:off x="2230475" y="330801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subTitle" idx="1"/>
          </p:nvPr>
        </p:nvSpPr>
        <p:spPr>
          <a:xfrm>
            <a:off x="1031550" y="1303586"/>
            <a:ext cx="7080900" cy="20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4"/>
          <p:cNvGrpSpPr/>
          <p:nvPr/>
        </p:nvGrpSpPr>
        <p:grpSpPr>
          <a:xfrm>
            <a:off x="894177" y="523177"/>
            <a:ext cx="7396464" cy="4080424"/>
            <a:chOff x="894177" y="523177"/>
            <a:chExt cx="7396464" cy="4080424"/>
          </a:xfrm>
        </p:grpSpPr>
        <p:sp>
          <p:nvSpPr>
            <p:cNvPr id="272" name="Google Shape;272;p14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rot="-877252" flipH="1">
              <a:off x="913791" y="299044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rot="-877252" flipH="1">
              <a:off x="7612612" y="37650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14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14"/>
          <p:cNvGrpSpPr/>
          <p:nvPr/>
        </p:nvGrpSpPr>
        <p:grpSpPr>
          <a:xfrm rot="-8100000">
            <a:off x="7367297" y="5253317"/>
            <a:ext cx="2553976" cy="244173"/>
            <a:chOff x="-818425" y="4412100"/>
            <a:chExt cx="2554000" cy="244175"/>
          </a:xfrm>
        </p:grpSpPr>
        <p:cxnSp>
          <p:nvCxnSpPr>
            <p:cNvPr id="279" name="Google Shape;279;p14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14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14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14"/>
          <p:cNvGrpSpPr/>
          <p:nvPr/>
        </p:nvGrpSpPr>
        <p:grpSpPr>
          <a:xfrm rot="-8100000" flipH="1">
            <a:off x="-777272" y="-353989"/>
            <a:ext cx="2553976" cy="244173"/>
            <a:chOff x="-818425" y="4412100"/>
            <a:chExt cx="2554000" cy="244175"/>
          </a:xfrm>
        </p:grpSpPr>
        <p:cxnSp>
          <p:nvCxnSpPr>
            <p:cNvPr id="283" name="Google Shape;283;p14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4" name="Google Shape;284;p14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5" name="Google Shape;285;p14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6" name="Google Shape;286;p14"/>
          <p:cNvGrpSpPr/>
          <p:nvPr/>
        </p:nvGrpSpPr>
        <p:grpSpPr>
          <a:xfrm>
            <a:off x="3809600" y="4276487"/>
            <a:ext cx="1524800" cy="1263212"/>
            <a:chOff x="3809600" y="4276487"/>
            <a:chExt cx="1524800" cy="1263212"/>
          </a:xfrm>
        </p:grpSpPr>
        <p:sp>
          <p:nvSpPr>
            <p:cNvPr id="287" name="Google Shape;287;p14"/>
            <p:cNvSpPr/>
            <p:nvPr/>
          </p:nvSpPr>
          <p:spPr>
            <a:xfrm rot="5400000" flipH="1">
              <a:off x="4625350" y="4830649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5400000">
              <a:off x="4041450" y="4628537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 rot="5400000" flipH="1">
              <a:off x="3457550" y="4738148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 rot="-5400000">
            <a:off x="6295600" y="1974913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>
            <a:spLocks noGrp="1"/>
          </p:cNvSpPr>
          <p:nvPr>
            <p:ph type="subTitle" idx="1"/>
          </p:nvPr>
        </p:nvSpPr>
        <p:spPr>
          <a:xfrm>
            <a:off x="829925" y="1526175"/>
            <a:ext cx="4041300" cy="25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5"/>
          <p:cNvGrpSpPr/>
          <p:nvPr/>
        </p:nvGrpSpPr>
        <p:grpSpPr>
          <a:xfrm flipH="1">
            <a:off x="7314600" y="114238"/>
            <a:ext cx="2554000" cy="244175"/>
            <a:chOff x="-818425" y="4412100"/>
            <a:chExt cx="2554000" cy="244175"/>
          </a:xfrm>
        </p:grpSpPr>
        <p:cxnSp>
          <p:nvCxnSpPr>
            <p:cNvPr id="297" name="Google Shape;297;p15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15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15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00" name="Google Shape;300;p15"/>
          <p:cNvSpPr/>
          <p:nvPr/>
        </p:nvSpPr>
        <p:spPr>
          <a:xfrm rot="10800000" flipH="1">
            <a:off x="-67582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5"/>
          <p:cNvGrpSpPr/>
          <p:nvPr/>
        </p:nvGrpSpPr>
        <p:grpSpPr>
          <a:xfrm>
            <a:off x="-818425" y="4785650"/>
            <a:ext cx="2554000" cy="244175"/>
            <a:chOff x="-818425" y="4412100"/>
            <a:chExt cx="2554000" cy="244175"/>
          </a:xfrm>
        </p:grpSpPr>
        <p:cxnSp>
          <p:nvCxnSpPr>
            <p:cNvPr id="302" name="Google Shape;302;p15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15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15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15"/>
          <p:cNvGrpSpPr/>
          <p:nvPr/>
        </p:nvGrpSpPr>
        <p:grpSpPr>
          <a:xfrm rot="-5400000">
            <a:off x="7829204" y="930837"/>
            <a:ext cx="1524800" cy="3281825"/>
            <a:chOff x="3809600" y="4276487"/>
            <a:chExt cx="1524800" cy="1263212"/>
          </a:xfrm>
        </p:grpSpPr>
        <p:sp>
          <p:nvSpPr>
            <p:cNvPr id="306" name="Google Shape;306;p15"/>
            <p:cNvSpPr/>
            <p:nvPr/>
          </p:nvSpPr>
          <p:spPr>
            <a:xfrm rot="5400000" flipH="1">
              <a:off x="4625350" y="4830649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-5400000">
              <a:off x="4041450" y="4628537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rot="5400000" flipH="1">
              <a:off x="3457550" y="4738148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 rot="10800000" flipH="1">
            <a:off x="349836" y="1072352"/>
            <a:ext cx="7921755" cy="3473881"/>
            <a:chOff x="760561" y="523177"/>
            <a:chExt cx="7921755" cy="3473881"/>
          </a:xfrm>
        </p:grpSpPr>
        <p:sp>
          <p:nvSpPr>
            <p:cNvPr id="310" name="Google Shape;310;p15"/>
            <p:cNvSpPr/>
            <p:nvPr/>
          </p:nvSpPr>
          <p:spPr>
            <a:xfrm rot="-877252" flipH="1">
              <a:off x="780174" y="356283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-877252" flipH="1">
              <a:off x="8484429" y="13712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 rot="-877252" flipH="1">
              <a:off x="885216" y="86589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 rot="-877252" flipH="1">
              <a:off x="8266937" y="379917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6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6"/>
          <p:cNvSpPr txBox="1">
            <a:spLocks noGrp="1"/>
          </p:cNvSpPr>
          <p:nvPr>
            <p:ph type="title"/>
          </p:nvPr>
        </p:nvSpPr>
        <p:spPr>
          <a:xfrm>
            <a:off x="927750" y="2651925"/>
            <a:ext cx="1920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1"/>
          </p:nvPr>
        </p:nvSpPr>
        <p:spPr>
          <a:xfrm>
            <a:off x="927750" y="3025774"/>
            <a:ext cx="19209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 idx="2"/>
          </p:nvPr>
        </p:nvSpPr>
        <p:spPr>
          <a:xfrm>
            <a:off x="3611550" y="2651925"/>
            <a:ext cx="1920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3"/>
          </p:nvPr>
        </p:nvSpPr>
        <p:spPr>
          <a:xfrm>
            <a:off x="3611550" y="3025774"/>
            <a:ext cx="19209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title" idx="4"/>
          </p:nvPr>
        </p:nvSpPr>
        <p:spPr>
          <a:xfrm>
            <a:off x="6295350" y="2651925"/>
            <a:ext cx="1920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5"/>
          </p:nvPr>
        </p:nvSpPr>
        <p:spPr>
          <a:xfrm>
            <a:off x="6295350" y="3025774"/>
            <a:ext cx="19209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title" idx="6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587097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327" name="Google Shape;327;p16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30" name="Google Shape;330;p16"/>
          <p:cNvGrpSpPr/>
          <p:nvPr/>
        </p:nvGrpSpPr>
        <p:grpSpPr>
          <a:xfrm rot="10800000">
            <a:off x="306744" y="523177"/>
            <a:ext cx="7946971" cy="4297924"/>
            <a:chOff x="931102" y="305677"/>
            <a:chExt cx="7946971" cy="4297924"/>
          </a:xfrm>
        </p:grpSpPr>
        <p:sp>
          <p:nvSpPr>
            <p:cNvPr id="331" name="Google Shape;331;p16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 rot="-877252" flipH="1">
              <a:off x="1066254" y="784905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rot="-877252" flipH="1">
              <a:off x="4523674" y="3252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rot="-877252" flipH="1">
              <a:off x="950716" y="344418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-877252" flipH="1">
              <a:off x="8680187" y="19975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 flipH="1">
            <a:off x="7314600" y="4785088"/>
            <a:ext cx="2554000" cy="244175"/>
            <a:chOff x="-818425" y="4412100"/>
            <a:chExt cx="2554000" cy="244175"/>
          </a:xfrm>
        </p:grpSpPr>
        <p:cxnSp>
          <p:nvCxnSpPr>
            <p:cNvPr id="337" name="Google Shape;337;p16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8" name="Google Shape;338;p16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9" name="Google Shape;339;p16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7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1132350" y="1682850"/>
            <a:ext cx="23148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"/>
          </p:nvPr>
        </p:nvSpPr>
        <p:spPr>
          <a:xfrm>
            <a:off x="1132350" y="2033630"/>
            <a:ext cx="231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title" idx="2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 idx="3"/>
          </p:nvPr>
        </p:nvSpPr>
        <p:spPr>
          <a:xfrm>
            <a:off x="1132350" y="3168745"/>
            <a:ext cx="23148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subTitle" idx="4"/>
          </p:nvPr>
        </p:nvSpPr>
        <p:spPr>
          <a:xfrm>
            <a:off x="1132350" y="3519525"/>
            <a:ext cx="231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5"/>
          </p:nvPr>
        </p:nvSpPr>
        <p:spPr>
          <a:xfrm>
            <a:off x="5696850" y="1682850"/>
            <a:ext cx="23148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6"/>
          </p:nvPr>
        </p:nvSpPr>
        <p:spPr>
          <a:xfrm>
            <a:off x="5696850" y="2033630"/>
            <a:ext cx="231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7"/>
          </p:nvPr>
        </p:nvSpPr>
        <p:spPr>
          <a:xfrm>
            <a:off x="5696850" y="3168745"/>
            <a:ext cx="23148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8"/>
          </p:nvPr>
        </p:nvSpPr>
        <p:spPr>
          <a:xfrm>
            <a:off x="5696850" y="3519525"/>
            <a:ext cx="231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17"/>
          <p:cNvGrpSpPr/>
          <p:nvPr/>
        </p:nvGrpSpPr>
        <p:grpSpPr>
          <a:xfrm>
            <a:off x="294102" y="613217"/>
            <a:ext cx="7996539" cy="3990384"/>
            <a:chOff x="294102" y="613217"/>
            <a:chExt cx="7996539" cy="3990384"/>
          </a:xfrm>
        </p:grpSpPr>
        <p:sp>
          <p:nvSpPr>
            <p:cNvPr id="352" name="Google Shape;352;p17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877252" flipH="1">
              <a:off x="313716" y="325332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877252" flipH="1">
              <a:off x="7961412" y="42603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10800000">
            <a:off x="587097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17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359" name="Google Shape;359;p17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0" name="Google Shape;360;p17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1" name="Google Shape;361;p17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62" name="Google Shape;362;p17"/>
          <p:cNvGrpSpPr/>
          <p:nvPr/>
        </p:nvGrpSpPr>
        <p:grpSpPr>
          <a:xfrm flipH="1">
            <a:off x="7314600" y="4785088"/>
            <a:ext cx="2554000" cy="244175"/>
            <a:chOff x="-818425" y="4412100"/>
            <a:chExt cx="2554000" cy="244175"/>
          </a:xfrm>
        </p:grpSpPr>
        <p:cxnSp>
          <p:nvCxnSpPr>
            <p:cNvPr id="363" name="Google Shape;363;p17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4" name="Google Shape;364;p17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5" name="Google Shape;365;p17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21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1"/>
          <p:cNvSpPr txBox="1">
            <a:spLocks noGrp="1"/>
          </p:cNvSpPr>
          <p:nvPr>
            <p:ph type="subTitle" idx="1"/>
          </p:nvPr>
        </p:nvSpPr>
        <p:spPr>
          <a:xfrm>
            <a:off x="1383532" y="2264144"/>
            <a:ext cx="2911200" cy="13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2" name="Google Shape;442;p21"/>
          <p:cNvSpPr txBox="1">
            <a:spLocks noGrp="1"/>
          </p:cNvSpPr>
          <p:nvPr>
            <p:ph type="title"/>
          </p:nvPr>
        </p:nvSpPr>
        <p:spPr>
          <a:xfrm>
            <a:off x="1383532" y="1544944"/>
            <a:ext cx="316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21"/>
          <p:cNvGrpSpPr/>
          <p:nvPr/>
        </p:nvGrpSpPr>
        <p:grpSpPr>
          <a:xfrm rot="10800000" flipH="1">
            <a:off x="894177" y="523177"/>
            <a:ext cx="7722421" cy="4080424"/>
            <a:chOff x="894177" y="523177"/>
            <a:chExt cx="7722421" cy="4080424"/>
          </a:xfrm>
        </p:grpSpPr>
        <p:sp>
          <p:nvSpPr>
            <p:cNvPr id="444" name="Google Shape;444;p21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rot="-877252" flipH="1">
              <a:off x="8011629" y="957355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rot="-877252" flipH="1">
              <a:off x="913791" y="299044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rot="-877252" flipH="1">
              <a:off x="8418712" y="401362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1"/>
          <p:cNvGrpSpPr/>
          <p:nvPr/>
        </p:nvGrpSpPr>
        <p:grpSpPr>
          <a:xfrm flipH="1">
            <a:off x="7314600" y="114238"/>
            <a:ext cx="2554000" cy="244175"/>
            <a:chOff x="-818425" y="4412100"/>
            <a:chExt cx="2554000" cy="244175"/>
          </a:xfrm>
        </p:grpSpPr>
        <p:cxnSp>
          <p:nvCxnSpPr>
            <p:cNvPr id="450" name="Google Shape;450;p21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51" name="Google Shape;451;p21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52" name="Google Shape;452;p21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53" name="Google Shape;453;p21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1"/>
          <p:cNvGrpSpPr/>
          <p:nvPr/>
        </p:nvGrpSpPr>
        <p:grpSpPr>
          <a:xfrm rot="8100000" flipH="1">
            <a:off x="-817703" y="5253317"/>
            <a:ext cx="2553976" cy="244173"/>
            <a:chOff x="-818425" y="4412100"/>
            <a:chExt cx="2554000" cy="244175"/>
          </a:xfrm>
        </p:grpSpPr>
        <p:cxnSp>
          <p:nvCxnSpPr>
            <p:cNvPr id="455" name="Google Shape;455;p21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56" name="Google Shape;456;p21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57" name="Google Shape;457;p21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58" name="Google Shape;458;p21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2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2"/>
          <p:cNvSpPr txBox="1">
            <a:spLocks noGrp="1"/>
          </p:cNvSpPr>
          <p:nvPr>
            <p:ph type="ctrTitle"/>
          </p:nvPr>
        </p:nvSpPr>
        <p:spPr>
          <a:xfrm>
            <a:off x="769175" y="715743"/>
            <a:ext cx="4284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subTitle" idx="1"/>
          </p:nvPr>
        </p:nvSpPr>
        <p:spPr>
          <a:xfrm>
            <a:off x="769175" y="2159876"/>
            <a:ext cx="4293900" cy="11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63" name="Google Shape;463;p22"/>
          <p:cNvGrpSpPr/>
          <p:nvPr/>
        </p:nvGrpSpPr>
        <p:grpSpPr>
          <a:xfrm>
            <a:off x="69627" y="523177"/>
            <a:ext cx="8221014" cy="4401774"/>
            <a:chOff x="69627" y="523177"/>
            <a:chExt cx="8221014" cy="4401774"/>
          </a:xfrm>
        </p:grpSpPr>
        <p:sp>
          <p:nvSpPr>
            <p:cNvPr id="464" name="Google Shape;464;p22"/>
            <p:cNvSpPr/>
            <p:nvPr/>
          </p:nvSpPr>
          <p:spPr>
            <a:xfrm rot="-877252" flipH="1">
              <a:off x="4482874" y="472706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 rot="-877252" flipH="1">
              <a:off x="89241" y="85034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 rot="-877252" flipH="1">
              <a:off x="7809512" y="416477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2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2"/>
          <p:cNvSpPr/>
          <p:nvPr/>
        </p:nvSpPr>
        <p:spPr>
          <a:xfrm rot="10800000">
            <a:off x="587097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flipH="1">
            <a:off x="7314600" y="4785088"/>
            <a:ext cx="2554000" cy="244175"/>
            <a:chOff x="-818425" y="4412100"/>
            <a:chExt cx="2554000" cy="244175"/>
          </a:xfrm>
        </p:grpSpPr>
        <p:cxnSp>
          <p:nvCxnSpPr>
            <p:cNvPr id="472" name="Google Shape;472;p22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73" name="Google Shape;473;p22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74" name="Google Shape;474;p22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5" name="Google Shape;475;p22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476" name="Google Shape;476;p22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77" name="Google Shape;477;p22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78" name="Google Shape;478;p22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79" name="Google Shape;479;p22"/>
          <p:cNvSpPr txBox="1"/>
          <p:nvPr/>
        </p:nvSpPr>
        <p:spPr>
          <a:xfrm>
            <a:off x="769175" y="3437500"/>
            <a:ext cx="376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,</a:t>
            </a:r>
            <a:r>
              <a:rPr lang="en" sz="1100"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rPr>
              <a:t>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3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4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4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24"/>
          <p:cNvGrpSpPr/>
          <p:nvPr/>
        </p:nvGrpSpPr>
        <p:grpSpPr>
          <a:xfrm>
            <a:off x="894177" y="317502"/>
            <a:ext cx="7396464" cy="4609749"/>
            <a:chOff x="894177" y="317502"/>
            <a:chExt cx="7396464" cy="4609749"/>
          </a:xfrm>
        </p:grpSpPr>
        <p:sp>
          <p:nvSpPr>
            <p:cNvPr id="486" name="Google Shape;486;p24"/>
            <p:cNvSpPr/>
            <p:nvPr/>
          </p:nvSpPr>
          <p:spPr>
            <a:xfrm rot="-877252" flipH="1">
              <a:off x="2526324" y="472936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 rot="-877252" flipH="1">
              <a:off x="4869824" y="337116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 rot="-877252" flipH="1">
              <a:off x="913791" y="299044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 rot="-877252" flipH="1">
              <a:off x="7612612" y="37650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4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4"/>
          <p:cNvGrpSpPr/>
          <p:nvPr/>
        </p:nvGrpSpPr>
        <p:grpSpPr>
          <a:xfrm rot="-8100000" flipH="1">
            <a:off x="-777272" y="-353989"/>
            <a:ext cx="2553976" cy="244173"/>
            <a:chOff x="-818425" y="4412100"/>
            <a:chExt cx="2554000" cy="244175"/>
          </a:xfrm>
        </p:grpSpPr>
        <p:cxnSp>
          <p:nvCxnSpPr>
            <p:cNvPr id="493" name="Google Shape;493;p24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4" name="Google Shape;494;p24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5" name="Google Shape;495;p24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96" name="Google Shape;496;p24"/>
          <p:cNvSpPr/>
          <p:nvPr/>
        </p:nvSpPr>
        <p:spPr>
          <a:xfrm rot="-5400000">
            <a:off x="6295600" y="1974913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6112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rbitron Black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255164" y="811202"/>
            <a:ext cx="8655284" cy="4096801"/>
            <a:chOff x="255164" y="811202"/>
            <a:chExt cx="8655284" cy="4096801"/>
          </a:xfrm>
        </p:grpSpPr>
        <p:sp>
          <p:nvSpPr>
            <p:cNvPr id="55" name="Google Shape;55;p4"/>
            <p:cNvSpPr/>
            <p:nvPr/>
          </p:nvSpPr>
          <p:spPr>
            <a:xfrm rot="877252">
              <a:off x="5602791" y="4710116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877252">
              <a:off x="8712561" y="377399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877252">
              <a:off x="7647282" y="830816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877252">
              <a:off x="274778" y="352578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4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flipH="1">
            <a:off x="7314600" y="4785088"/>
            <a:ext cx="2554000" cy="244175"/>
            <a:chOff x="-818425" y="4412100"/>
            <a:chExt cx="2554000" cy="244175"/>
          </a:xfrm>
        </p:grpSpPr>
        <p:cxnSp>
          <p:nvCxnSpPr>
            <p:cNvPr id="61" name="Google Shape;61;p4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2" name="Google Shape;62;p4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3" name="Google Shape;63;p4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" name="Google Shape;64;p4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65" name="Google Shape;65;p4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6" name="Google Shape;66;p4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7" name="Google Shape;67;p4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68" name="Google Shape;68;p4"/>
          <p:cNvSpPr/>
          <p:nvPr/>
        </p:nvSpPr>
        <p:spPr>
          <a:xfrm rot="10800000">
            <a:off x="587097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10800000">
            <a:off x="5870975" y="-755600"/>
            <a:ext cx="47451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105" name="Google Shape;105;p6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6" name="Google Shape;106;p6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7" name="Google Shape;107;p6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8" name="Google Shape;108;p6"/>
          <p:cNvGrpSpPr/>
          <p:nvPr/>
        </p:nvGrpSpPr>
        <p:grpSpPr>
          <a:xfrm flipH="1">
            <a:off x="7314600" y="4785088"/>
            <a:ext cx="2554000" cy="244175"/>
            <a:chOff x="-818425" y="4412100"/>
            <a:chExt cx="2554000" cy="244175"/>
          </a:xfrm>
        </p:grpSpPr>
        <p:cxnSp>
          <p:nvCxnSpPr>
            <p:cNvPr id="109" name="Google Shape;109;p6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0" name="Google Shape;110;p6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11" name="Google Shape;111;p6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2" name="Google Shape;112;p6"/>
          <p:cNvGrpSpPr/>
          <p:nvPr/>
        </p:nvGrpSpPr>
        <p:grpSpPr>
          <a:xfrm>
            <a:off x="186527" y="705542"/>
            <a:ext cx="8617034" cy="4225117"/>
            <a:chOff x="186527" y="705542"/>
            <a:chExt cx="8617034" cy="4225117"/>
          </a:xfrm>
        </p:grpSpPr>
        <p:sp>
          <p:nvSpPr>
            <p:cNvPr id="113" name="Google Shape;113;p6"/>
            <p:cNvSpPr/>
            <p:nvPr/>
          </p:nvSpPr>
          <p:spPr>
            <a:xfrm rot="-877252" flipH="1">
              <a:off x="6788229" y="725155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-877252" flipH="1">
              <a:off x="206141" y="135362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77252" flipH="1">
              <a:off x="8605674" y="28933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-877252" flipH="1">
              <a:off x="304924" y="426466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-877252" flipH="1">
              <a:off x="6714212" y="473277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948600" y="445025"/>
            <a:ext cx="4605000" cy="17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948600" y="2775100"/>
            <a:ext cx="33222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916702" y="613217"/>
            <a:ext cx="7488146" cy="3990384"/>
            <a:chOff x="916702" y="613217"/>
            <a:chExt cx="7488146" cy="3990384"/>
          </a:xfrm>
        </p:grpSpPr>
        <p:sp>
          <p:nvSpPr>
            <p:cNvPr id="123" name="Google Shape;123;p7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 rot="-877252" flipH="1">
              <a:off x="4548049" y="2383016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 rot="-877252" flipH="1">
              <a:off x="936316" y="401302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-877252" flipH="1">
              <a:off x="8206962" y="414387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 rot="8100000" flipH="1">
            <a:off x="-817703" y="5253317"/>
            <a:ext cx="2553976" cy="244173"/>
            <a:chOff x="-818425" y="4412100"/>
            <a:chExt cx="2554000" cy="244175"/>
          </a:xfrm>
        </p:grpSpPr>
        <p:cxnSp>
          <p:nvCxnSpPr>
            <p:cNvPr id="131" name="Google Shape;131;p7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2" name="Google Shape;132;p7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3" name="Google Shape;133;p7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34" name="Google Shape;134;p7"/>
          <p:cNvGrpSpPr/>
          <p:nvPr/>
        </p:nvGrpSpPr>
        <p:grpSpPr>
          <a:xfrm flipH="1">
            <a:off x="7314600" y="114238"/>
            <a:ext cx="2554000" cy="244175"/>
            <a:chOff x="-818425" y="4412100"/>
            <a:chExt cx="2554000" cy="244175"/>
          </a:xfrm>
        </p:grpSpPr>
        <p:cxnSp>
          <p:nvCxnSpPr>
            <p:cNvPr id="135" name="Google Shape;135;p7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6" name="Google Shape;136;p7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8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41" name="Google Shape;141;p8"/>
          <p:cNvGrpSpPr/>
          <p:nvPr/>
        </p:nvGrpSpPr>
        <p:grpSpPr>
          <a:xfrm>
            <a:off x="894177" y="523177"/>
            <a:ext cx="7396464" cy="4080424"/>
            <a:chOff x="894177" y="523177"/>
            <a:chExt cx="7396464" cy="4080424"/>
          </a:xfrm>
        </p:grpSpPr>
        <p:sp>
          <p:nvSpPr>
            <p:cNvPr id="142" name="Google Shape;142;p8"/>
            <p:cNvSpPr/>
            <p:nvPr/>
          </p:nvSpPr>
          <p:spPr>
            <a:xfrm rot="-877252" flipH="1">
              <a:off x="2667849" y="44057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-877252" flipH="1">
              <a:off x="913791" y="299044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877252" flipH="1">
              <a:off x="7612612" y="37650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-8100000">
            <a:off x="7367297" y="5253317"/>
            <a:ext cx="2553976" cy="244173"/>
            <a:chOff x="-818425" y="4412100"/>
            <a:chExt cx="2554000" cy="244175"/>
          </a:xfrm>
        </p:grpSpPr>
        <p:cxnSp>
          <p:nvCxnSpPr>
            <p:cNvPr id="148" name="Google Shape;148;p8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9" name="Google Shape;149;p8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0" name="Google Shape;150;p8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51" name="Google Shape;151;p8"/>
          <p:cNvSpPr/>
          <p:nvPr/>
        </p:nvSpPr>
        <p:spPr>
          <a:xfrm rot="-5400000">
            <a:off x="6295600" y="1974913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8"/>
          <p:cNvGrpSpPr/>
          <p:nvPr/>
        </p:nvGrpSpPr>
        <p:grpSpPr>
          <a:xfrm>
            <a:off x="-818425" y="114238"/>
            <a:ext cx="2554000" cy="244175"/>
            <a:chOff x="-818425" y="4412100"/>
            <a:chExt cx="2554000" cy="244175"/>
          </a:xfrm>
        </p:grpSpPr>
        <p:cxnSp>
          <p:nvCxnSpPr>
            <p:cNvPr id="153" name="Google Shape;153;p8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4" name="Google Shape;154;p8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5" name="Google Shape;155;p8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56" name="Google Shape;156;p8"/>
          <p:cNvGrpSpPr/>
          <p:nvPr/>
        </p:nvGrpSpPr>
        <p:grpSpPr>
          <a:xfrm rot="5400000" flipH="1">
            <a:off x="-1320896" y="930837"/>
            <a:ext cx="1524800" cy="3281825"/>
            <a:chOff x="3809600" y="4276487"/>
            <a:chExt cx="1524800" cy="1263212"/>
          </a:xfrm>
        </p:grpSpPr>
        <p:sp>
          <p:nvSpPr>
            <p:cNvPr id="157" name="Google Shape;157;p8"/>
            <p:cNvSpPr/>
            <p:nvPr/>
          </p:nvSpPr>
          <p:spPr>
            <a:xfrm rot="5400000" flipH="1">
              <a:off x="4625350" y="4830649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 rot="-5400000">
              <a:off x="4041450" y="4628537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 rot="5400000" flipH="1">
              <a:off x="3457550" y="4738148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8"/>
          <p:cNvGrpSpPr/>
          <p:nvPr/>
        </p:nvGrpSpPr>
        <p:grpSpPr>
          <a:xfrm>
            <a:off x="5333600" y="4420712"/>
            <a:ext cx="1524800" cy="3281825"/>
            <a:chOff x="3809600" y="4276487"/>
            <a:chExt cx="1524800" cy="1263212"/>
          </a:xfrm>
        </p:grpSpPr>
        <p:sp>
          <p:nvSpPr>
            <p:cNvPr id="161" name="Google Shape;161;p8"/>
            <p:cNvSpPr/>
            <p:nvPr/>
          </p:nvSpPr>
          <p:spPr>
            <a:xfrm rot="5400000" flipH="1">
              <a:off x="4625350" y="4830649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-5400000">
              <a:off x="4041450" y="4628537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5400000" flipH="1">
              <a:off x="3457550" y="4738148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8"/>
          <p:cNvSpPr/>
          <p:nvPr/>
        </p:nvSpPr>
        <p:spPr>
          <a:xfrm flipH="1">
            <a:off x="-67582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1197875" y="1567259"/>
            <a:ext cx="6876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subTitle" idx="1"/>
          </p:nvPr>
        </p:nvSpPr>
        <p:spPr>
          <a:xfrm>
            <a:off x="1602400" y="2249050"/>
            <a:ext cx="6067800" cy="13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9"/>
          <p:cNvGrpSpPr/>
          <p:nvPr/>
        </p:nvGrpSpPr>
        <p:grpSpPr>
          <a:xfrm rot="10800000">
            <a:off x="1027527" y="523177"/>
            <a:ext cx="7324739" cy="3928024"/>
            <a:chOff x="832552" y="523177"/>
            <a:chExt cx="7324739" cy="3928024"/>
          </a:xfrm>
        </p:grpSpPr>
        <p:sp>
          <p:nvSpPr>
            <p:cNvPr id="170" name="Google Shape;170;p9"/>
            <p:cNvSpPr/>
            <p:nvPr/>
          </p:nvSpPr>
          <p:spPr>
            <a:xfrm rot="-877252" flipH="1">
              <a:off x="2083849" y="425331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877252" flipH="1">
              <a:off x="7959404" y="8233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-877252" flipH="1">
              <a:off x="4482874" y="5427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 rot="-877252" flipH="1">
              <a:off x="852166" y="1323574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rot="-877252" flipH="1">
              <a:off x="7612612" y="37650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9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rot="8100000" flipH="1">
            <a:off x="-817703" y="5253317"/>
            <a:ext cx="2553976" cy="244173"/>
            <a:chOff x="-818425" y="4412100"/>
            <a:chExt cx="2554000" cy="244175"/>
          </a:xfrm>
        </p:grpSpPr>
        <p:cxnSp>
          <p:nvCxnSpPr>
            <p:cNvPr id="178" name="Google Shape;178;p9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1" name="Google Shape;181;p9"/>
          <p:cNvGrpSpPr/>
          <p:nvPr/>
        </p:nvGrpSpPr>
        <p:grpSpPr>
          <a:xfrm>
            <a:off x="2704700" y="4420712"/>
            <a:ext cx="1524800" cy="3281825"/>
            <a:chOff x="3809600" y="4276487"/>
            <a:chExt cx="1524800" cy="1263212"/>
          </a:xfrm>
        </p:grpSpPr>
        <p:sp>
          <p:nvSpPr>
            <p:cNvPr id="182" name="Google Shape;182;p9"/>
            <p:cNvSpPr/>
            <p:nvPr/>
          </p:nvSpPr>
          <p:spPr>
            <a:xfrm rot="5400000" flipH="1">
              <a:off x="4625350" y="4830649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-5400000">
              <a:off x="4041450" y="4628537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5400000" flipH="1">
              <a:off x="3457550" y="4738148"/>
              <a:ext cx="1061100" cy="357000"/>
            </a:xfrm>
            <a:prstGeom prst="trapezoid">
              <a:avLst>
                <a:gd name="adj" fmla="val 32100"/>
              </a:avLst>
            </a:prstGeom>
            <a:gradFill>
              <a:gsLst>
                <a:gs pos="0">
                  <a:srgbClr val="59A4D3">
                    <a:alpha val="24580"/>
                  </a:srgbClr>
                </a:gs>
                <a:gs pos="100000">
                  <a:srgbClr val="2A5F80">
                    <a:alpha val="245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flipH="1">
            <a:off x="7314600" y="114238"/>
            <a:ext cx="2554000" cy="244175"/>
            <a:chOff x="-818425" y="4412100"/>
            <a:chExt cx="2554000" cy="244175"/>
          </a:xfrm>
        </p:grpSpPr>
        <p:cxnSp>
          <p:nvCxnSpPr>
            <p:cNvPr id="186" name="Google Shape;186;p9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720275" y="2462100"/>
            <a:ext cx="2341800" cy="17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10"/>
          <p:cNvGrpSpPr/>
          <p:nvPr/>
        </p:nvGrpSpPr>
        <p:grpSpPr>
          <a:xfrm rot="-8100000">
            <a:off x="7367297" y="5253317"/>
            <a:ext cx="2553976" cy="244173"/>
            <a:chOff x="-818425" y="4412100"/>
            <a:chExt cx="2554000" cy="244175"/>
          </a:xfrm>
        </p:grpSpPr>
        <p:cxnSp>
          <p:nvCxnSpPr>
            <p:cNvPr id="193" name="Google Shape;193;p10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4" name="Google Shape;194;p10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5" name="Google Shape;195;p10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6" name="Google Shape;196;p10"/>
          <p:cNvGrpSpPr/>
          <p:nvPr/>
        </p:nvGrpSpPr>
        <p:grpSpPr>
          <a:xfrm rot="-8100000" flipH="1">
            <a:off x="-777272" y="-353989"/>
            <a:ext cx="2553976" cy="244173"/>
            <a:chOff x="-818425" y="4412100"/>
            <a:chExt cx="2554000" cy="244175"/>
          </a:xfrm>
        </p:grpSpPr>
        <p:cxnSp>
          <p:nvCxnSpPr>
            <p:cNvPr id="197" name="Google Shape;197;p10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8" name="Google Shape;198;p10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9" name="Google Shape;199;p10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00" name="Google Shape;200;p10"/>
          <p:cNvSpPr/>
          <p:nvPr/>
        </p:nvSpPr>
        <p:spPr>
          <a:xfrm rot="-5400000">
            <a:off x="6295600" y="1974913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0"/>
          <p:cNvGrpSpPr/>
          <p:nvPr/>
        </p:nvGrpSpPr>
        <p:grpSpPr>
          <a:xfrm>
            <a:off x="799286" y="305677"/>
            <a:ext cx="7491355" cy="4647056"/>
            <a:chOff x="799286" y="305677"/>
            <a:chExt cx="7491355" cy="4647056"/>
          </a:xfrm>
        </p:grpSpPr>
        <p:sp>
          <p:nvSpPr>
            <p:cNvPr id="202" name="Google Shape;202;p10"/>
            <p:cNvSpPr/>
            <p:nvPr/>
          </p:nvSpPr>
          <p:spPr>
            <a:xfrm rot="-877252" flipH="1">
              <a:off x="818899" y="157838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 rot="-877252" flipH="1">
              <a:off x="8092754" y="632830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 rot="-877252" flipH="1">
              <a:off x="6084849" y="3252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 rot="-877252" flipH="1">
              <a:off x="1325716" y="3190699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 rot="-877252" flipH="1">
              <a:off x="7154887" y="4754847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3"/>
          <p:cNvPicPr preferRelativeResize="0"/>
          <p:nvPr/>
        </p:nvPicPr>
        <p:blipFill rotWithShape="1">
          <a:blip r:embed="rId2">
            <a:alphaModFix amt="16000"/>
          </a:blip>
          <a:srcRect l="3332" r="33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>
            <a:spLocks noGrp="1"/>
          </p:cNvSpPr>
          <p:nvPr>
            <p:ph type="title"/>
          </p:nvPr>
        </p:nvSpPr>
        <p:spPr>
          <a:xfrm>
            <a:off x="1723975" y="1590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2" hasCustomPrompt="1"/>
          </p:nvPr>
        </p:nvSpPr>
        <p:spPr>
          <a:xfrm>
            <a:off x="1028275" y="1458509"/>
            <a:ext cx="728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1723975" y="2213290"/>
            <a:ext cx="233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3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4"/>
          </p:nvPr>
        </p:nvSpPr>
        <p:spPr>
          <a:xfrm>
            <a:off x="1723975" y="31721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5" hasCustomPrompt="1"/>
          </p:nvPr>
        </p:nvSpPr>
        <p:spPr>
          <a:xfrm>
            <a:off x="1028275" y="3040284"/>
            <a:ext cx="728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6"/>
          </p:nvPr>
        </p:nvSpPr>
        <p:spPr>
          <a:xfrm>
            <a:off x="1723975" y="3787869"/>
            <a:ext cx="233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7"/>
          </p:nvPr>
        </p:nvSpPr>
        <p:spPr>
          <a:xfrm>
            <a:off x="5779325" y="1590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8" hasCustomPrompt="1"/>
          </p:nvPr>
        </p:nvSpPr>
        <p:spPr>
          <a:xfrm>
            <a:off x="5083625" y="1458509"/>
            <a:ext cx="728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9"/>
          </p:nvPr>
        </p:nvSpPr>
        <p:spPr>
          <a:xfrm>
            <a:off x="5779325" y="2213290"/>
            <a:ext cx="233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3"/>
          </p:nvPr>
        </p:nvSpPr>
        <p:spPr>
          <a:xfrm>
            <a:off x="5779325" y="31721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3625" y="3040284"/>
            <a:ext cx="728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15"/>
          </p:nvPr>
        </p:nvSpPr>
        <p:spPr>
          <a:xfrm>
            <a:off x="5779325" y="3787869"/>
            <a:ext cx="233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>
            <a:off x="1506468" y="358428"/>
            <a:ext cx="7193875" cy="4521060"/>
            <a:chOff x="1506468" y="358428"/>
            <a:chExt cx="7193875" cy="4521060"/>
          </a:xfrm>
        </p:grpSpPr>
        <p:sp>
          <p:nvSpPr>
            <p:cNvPr id="252" name="Google Shape;252;p13"/>
            <p:cNvSpPr/>
            <p:nvPr/>
          </p:nvSpPr>
          <p:spPr>
            <a:xfrm rot="9922748" flipH="1">
              <a:off x="4227052" y="4681602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9922748" flipH="1">
              <a:off x="1526082" y="37804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9922748" flipH="1">
              <a:off x="1628153" y="4507393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rot="9922748" flipH="1">
              <a:off x="8231003" y="606491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rot="9922748" flipH="1">
              <a:off x="8502457" y="3842255"/>
              <a:ext cx="178273" cy="17827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rgbClr val="05D8E7">
                    <a:alpha val="48235"/>
                  </a:srgbClr>
                </a:gs>
                <a:gs pos="6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13"/>
          <p:cNvSpPr/>
          <p:nvPr/>
        </p:nvSpPr>
        <p:spPr>
          <a:xfrm>
            <a:off x="5870975" y="4608500"/>
            <a:ext cx="4745100" cy="12921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3"/>
          <p:cNvSpPr/>
          <p:nvPr/>
        </p:nvSpPr>
        <p:spPr>
          <a:xfrm rot="5400000" flipH="1">
            <a:off x="-2756450" y="1926450"/>
            <a:ext cx="5557200" cy="12906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3"/>
          <p:cNvGrpSpPr/>
          <p:nvPr/>
        </p:nvGrpSpPr>
        <p:grpSpPr>
          <a:xfrm rot="8100000" flipH="1">
            <a:off x="-817703" y="5253317"/>
            <a:ext cx="2553976" cy="244173"/>
            <a:chOff x="-818425" y="4412100"/>
            <a:chExt cx="2554000" cy="244175"/>
          </a:xfrm>
        </p:grpSpPr>
        <p:cxnSp>
          <p:nvCxnSpPr>
            <p:cNvPr id="260" name="Google Shape;260;p13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1" name="Google Shape;261;p13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2" name="Google Shape;262;p13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3" name="Google Shape;263;p13"/>
          <p:cNvGrpSpPr/>
          <p:nvPr/>
        </p:nvGrpSpPr>
        <p:grpSpPr>
          <a:xfrm flipH="1">
            <a:off x="7314600" y="114238"/>
            <a:ext cx="2554000" cy="244175"/>
            <a:chOff x="-818425" y="4412100"/>
            <a:chExt cx="2554000" cy="244175"/>
          </a:xfrm>
        </p:grpSpPr>
        <p:cxnSp>
          <p:nvCxnSpPr>
            <p:cNvPr id="264" name="Google Shape;264;p13"/>
            <p:cNvCxnSpPr/>
            <p:nvPr/>
          </p:nvCxnSpPr>
          <p:spPr>
            <a:xfrm>
              <a:off x="-377025" y="4534188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5" name="Google Shape;265;p13"/>
            <p:cNvCxnSpPr/>
            <p:nvPr/>
          </p:nvCxnSpPr>
          <p:spPr>
            <a:xfrm>
              <a:off x="-818425" y="4656275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13"/>
            <p:cNvCxnSpPr/>
            <p:nvPr/>
          </p:nvCxnSpPr>
          <p:spPr>
            <a:xfrm>
              <a:off x="-647700" y="4412100"/>
              <a:ext cx="211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64000">
              <a:schemeClr val="dk2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●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○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■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●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○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■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●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 Medium"/>
              <a:buChar char="○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Jura Medium"/>
              <a:buChar char="■"/>
              <a:def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7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5000">
              <a:schemeClr val="dk2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subTitle" idx="1"/>
          </p:nvPr>
        </p:nvSpPr>
        <p:spPr>
          <a:xfrm>
            <a:off x="3056175" y="3534450"/>
            <a:ext cx="6309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Overt Redirection Approach for Natural Walking in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Reality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3651775" y="1225950"/>
            <a:ext cx="6735000" cy="23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  <a:scene3d>
              <a:camera prst="orthographicFront"/>
              <a:lightRig rig="threePt" dir="t"/>
            </a:scene3d>
            <a:sp3d contourW="12700" prstMaterial="matte">
              <a:contourClr>
                <a:schemeClr val="accent2"/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9000">
                      <a:schemeClr val="accent1"/>
                    </a:gs>
                    <a:gs pos="100000">
                      <a:schemeClr val="accent2">
                        <a:lumMod val="38000"/>
                      </a:schemeClr>
                    </a:gs>
                  </a:gsLst>
                  <a:lin ang="2700000" scaled="1"/>
                  <a:tileRect/>
                </a:gradFill>
              </a:rPr>
              <a:t>Foldable</a:t>
            </a:r>
            <a:r>
              <a:rPr lang="en" dirty="0"/>
              <a:t>                                                 </a:t>
            </a:r>
            <a:r>
              <a:rPr lang="en" dirty="0">
                <a:gradFill flip="none" rotWithShape="1">
                  <a:gsLst>
                    <a:gs pos="0">
                      <a:schemeClr val="accent1"/>
                    </a:gs>
                    <a:gs pos="16000">
                      <a:schemeClr val="accent1"/>
                    </a:gs>
                    <a:gs pos="100000">
                      <a:schemeClr val="tx2">
                        <a:lumMod val="77000"/>
                      </a:schemeClr>
                    </a:gs>
                  </a:gsLst>
                  <a:lin ang="18900000" scaled="1"/>
                  <a:tileRect/>
                </a:gradFill>
              </a:rPr>
              <a:t>Spaces</a:t>
            </a:r>
            <a:endParaRPr dirty="0">
              <a:gradFill flip="none" rotWithShape="1">
                <a:gsLst>
                  <a:gs pos="0">
                    <a:schemeClr val="accent1"/>
                  </a:gs>
                  <a:gs pos="16000">
                    <a:schemeClr val="accent1"/>
                  </a:gs>
                  <a:gs pos="100000">
                    <a:schemeClr val="tx2">
                      <a:lumMod val="77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grpSp>
        <p:nvGrpSpPr>
          <p:cNvPr id="509" name="Google Shape;509;p28"/>
          <p:cNvGrpSpPr/>
          <p:nvPr/>
        </p:nvGrpSpPr>
        <p:grpSpPr>
          <a:xfrm>
            <a:off x="421009" y="986100"/>
            <a:ext cx="3201300" cy="3171300"/>
            <a:chOff x="392093" y="1074225"/>
            <a:chExt cx="3201300" cy="3171300"/>
          </a:xfrm>
        </p:grpSpPr>
        <p:pic>
          <p:nvPicPr>
            <p:cNvPr id="510" name="Google Shape;510;p28"/>
            <p:cNvPicPr preferRelativeResize="0"/>
            <p:nvPr/>
          </p:nvPicPr>
          <p:blipFill rotWithShape="1">
            <a:blip r:embed="rId3">
              <a:alphaModFix/>
            </a:blip>
            <a:srcRect l="21632" r="21632"/>
            <a:stretch/>
          </p:blipFill>
          <p:spPr>
            <a:xfrm>
              <a:off x="451193" y="1137449"/>
              <a:ext cx="3083100" cy="3056700"/>
            </a:xfrm>
            <a:prstGeom prst="diamond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11" name="Google Shape;511;p28"/>
            <p:cNvSpPr/>
            <p:nvPr/>
          </p:nvSpPr>
          <p:spPr>
            <a:xfrm>
              <a:off x="392093" y="1074225"/>
              <a:ext cx="3201300" cy="31713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28"/>
          <p:cNvSpPr txBox="1">
            <a:spLocks noGrp="1"/>
          </p:cNvSpPr>
          <p:nvPr>
            <p:ph type="subTitle" idx="4294967295"/>
          </p:nvPr>
        </p:nvSpPr>
        <p:spPr>
          <a:xfrm>
            <a:off x="6326800" y="3993895"/>
            <a:ext cx="3359400" cy="641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dirty="0"/>
              <a:t>Diogo Almeida nº108902</a:t>
            </a:r>
            <a:endParaRPr sz="1300" dirty="0"/>
          </a:p>
          <a:p>
            <a:pPr marL="0" lvl="0" indent="0" algn="ctr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dirty="0"/>
              <a:t>Tomás Matos   nº108624</a:t>
            </a:r>
            <a:endParaRPr sz="1300" dirty="0"/>
          </a:p>
        </p:txBody>
      </p:sp>
      <p:sp>
        <p:nvSpPr>
          <p:cNvPr id="513" name="Google Shape;513;p28"/>
          <p:cNvSpPr txBox="1">
            <a:spLocks noGrp="1"/>
          </p:cNvSpPr>
          <p:nvPr>
            <p:ph type="subTitle" idx="4294967295"/>
          </p:nvPr>
        </p:nvSpPr>
        <p:spPr>
          <a:xfrm>
            <a:off x="1779475" y="4737907"/>
            <a:ext cx="4331100" cy="2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/>
              <a:t>Interação Humano Computador     Eng.Informática</a:t>
            </a:r>
            <a:endParaRPr sz="1200" dirty="0"/>
          </a:p>
        </p:txBody>
      </p:sp>
      <p:sp>
        <p:nvSpPr>
          <p:cNvPr id="514" name="Google Shape;514;p28"/>
          <p:cNvSpPr txBox="1">
            <a:spLocks noGrp="1"/>
          </p:cNvSpPr>
          <p:nvPr>
            <p:ph type="subTitle" idx="4294967295"/>
          </p:nvPr>
        </p:nvSpPr>
        <p:spPr>
          <a:xfrm>
            <a:off x="1779475" y="4084225"/>
            <a:ext cx="49818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Authors: Jihae Han, Andrew Vande Moere, Adalberto L. Simeone</a:t>
            </a:r>
            <a:endParaRPr sz="1100"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2022 IEEE Conference on Virtual Reality and 3D User Interfaces (VR)</a:t>
            </a:r>
            <a:endParaRPr sz="1100"/>
          </a:p>
        </p:txBody>
      </p:sp>
      <p:sp>
        <p:nvSpPr>
          <p:cNvPr id="13" name="Google Shape;533;p31">
            <a:extLst>
              <a:ext uri="{FF2B5EF4-FFF2-40B4-BE49-F238E27FC236}">
                <a16:creationId xmlns:a16="http://schemas.microsoft.com/office/drawing/2014/main" id="{96160875-2DBA-4060-81DE-6C02A5032754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9"/>
          <p:cNvSpPr txBox="1">
            <a:spLocks noGrp="1"/>
          </p:cNvSpPr>
          <p:nvPr>
            <p:ph type="title"/>
          </p:nvPr>
        </p:nvSpPr>
        <p:spPr>
          <a:xfrm>
            <a:off x="871482" y="123419"/>
            <a:ext cx="316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grpSp>
        <p:nvGrpSpPr>
          <p:cNvPr id="1094" name="Google Shape;1094;p59"/>
          <p:cNvGrpSpPr/>
          <p:nvPr/>
        </p:nvGrpSpPr>
        <p:grpSpPr>
          <a:xfrm>
            <a:off x="1740747" y="978520"/>
            <a:ext cx="6346613" cy="3505428"/>
            <a:chOff x="5320961" y="929706"/>
            <a:chExt cx="2388300" cy="3284100"/>
          </a:xfrm>
        </p:grpSpPr>
        <p:sp>
          <p:nvSpPr>
            <p:cNvPr id="1095" name="Google Shape;1095;p59"/>
            <p:cNvSpPr/>
            <p:nvPr/>
          </p:nvSpPr>
          <p:spPr>
            <a:xfrm>
              <a:off x="5320961" y="929706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dk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5496025" y="1137000"/>
              <a:ext cx="2038200" cy="2877000"/>
            </a:xfrm>
            <a:prstGeom prst="rect">
              <a:avLst/>
            </a:prstGeom>
            <a:solidFill>
              <a:srgbClr val="D1208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7" name="Google Shape;1097;p59"/>
            <p:cNvPicPr preferRelativeResize="0"/>
            <p:nvPr/>
          </p:nvPicPr>
          <p:blipFill rotWithShape="1">
            <a:blip r:embed="rId5">
              <a:alphaModFix/>
            </a:blip>
            <a:srcRect l="2402" r="57746"/>
            <a:stretch/>
          </p:blipFill>
          <p:spPr>
            <a:xfrm>
              <a:off x="5496025" y="1137125"/>
              <a:ext cx="2038200" cy="2877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98" name="Google Shape;1098;p59"/>
            <p:cNvSpPr/>
            <p:nvPr/>
          </p:nvSpPr>
          <p:spPr>
            <a:xfrm>
              <a:off x="6329049" y="2393726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59"/>
          <p:cNvSpPr/>
          <p:nvPr/>
        </p:nvSpPr>
        <p:spPr>
          <a:xfrm>
            <a:off x="6484118" y="4067481"/>
            <a:ext cx="164400" cy="97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59"/>
          <p:cNvSpPr/>
          <p:nvPr/>
        </p:nvSpPr>
        <p:spPr>
          <a:xfrm>
            <a:off x="6487760" y="996737"/>
            <a:ext cx="54600" cy="54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video_foldable">
            <a:hlinkClick r:id="" action="ppaction://media"/>
            <a:extLst>
              <a:ext uri="{FF2B5EF4-FFF2-40B4-BE49-F238E27FC236}">
                <a16:creationId xmlns:a16="http://schemas.microsoft.com/office/drawing/2014/main" id="{E42C63B1-BB51-48C7-8299-69946432A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0952" y="1211020"/>
            <a:ext cx="5438883" cy="3059371"/>
          </a:xfrm>
          <a:prstGeom prst="rect">
            <a:avLst/>
          </a:prstGeom>
        </p:spPr>
      </p:pic>
      <p:sp>
        <p:nvSpPr>
          <p:cNvPr id="21" name="Google Shape;533;p31">
            <a:extLst>
              <a:ext uri="{FF2B5EF4-FFF2-40B4-BE49-F238E27FC236}">
                <a16:creationId xmlns:a16="http://schemas.microsoft.com/office/drawing/2014/main" id="{1CA1B165-C4CF-4BFD-B05B-F902B88B744B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"/>
          <p:cNvSpPr txBox="1">
            <a:spLocks noGrp="1"/>
          </p:cNvSpPr>
          <p:nvPr>
            <p:ph type="title"/>
          </p:nvPr>
        </p:nvSpPr>
        <p:spPr>
          <a:xfrm>
            <a:off x="2989775" y="1752875"/>
            <a:ext cx="384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Quantitative evaluation</a:t>
            </a:r>
            <a:endParaRPr sz="1900"/>
          </a:p>
        </p:txBody>
      </p:sp>
      <p:sp>
        <p:nvSpPr>
          <p:cNvPr id="613" name="Google Shape;613;p37"/>
          <p:cNvSpPr txBox="1">
            <a:spLocks noGrp="1"/>
          </p:cNvSpPr>
          <p:nvPr>
            <p:ph type="title" idx="2"/>
          </p:nvPr>
        </p:nvSpPr>
        <p:spPr>
          <a:xfrm>
            <a:off x="2294075" y="1720034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title" idx="3"/>
          </p:nvPr>
        </p:nvSpPr>
        <p:spPr>
          <a:xfrm>
            <a:off x="720000" y="928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Participant</a:t>
            </a: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title" idx="7"/>
          </p:nvPr>
        </p:nvSpPr>
        <p:spPr>
          <a:xfrm>
            <a:off x="2989775" y="3358625"/>
            <a:ext cx="3441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Qualitatively evaluation</a:t>
            </a:r>
            <a:endParaRPr sz="1900" dirty="0"/>
          </a:p>
        </p:txBody>
      </p:sp>
      <p:sp>
        <p:nvSpPr>
          <p:cNvPr id="616" name="Google Shape;616;p37"/>
          <p:cNvSpPr txBox="1">
            <a:spLocks noGrp="1"/>
          </p:cNvSpPr>
          <p:nvPr>
            <p:ph type="title" idx="8"/>
          </p:nvPr>
        </p:nvSpPr>
        <p:spPr>
          <a:xfrm>
            <a:off x="2294075" y="3302959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7" name="Google Shape;617;p37"/>
          <p:cNvSpPr txBox="1">
            <a:spLocks noGrp="1"/>
          </p:cNvSpPr>
          <p:nvPr>
            <p:ph type="subTitle" idx="1"/>
          </p:nvPr>
        </p:nvSpPr>
        <p:spPr>
          <a:xfrm>
            <a:off x="2379025" y="2161025"/>
            <a:ext cx="3842700" cy="7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on the walking and cognitive task</a:t>
            </a:r>
            <a:endParaRPr dirty="0"/>
          </a:p>
        </p:txBody>
      </p:sp>
      <p:sp>
        <p:nvSpPr>
          <p:cNvPr id="618" name="Google Shape;618;p37"/>
          <p:cNvSpPr txBox="1">
            <a:spLocks noGrp="1"/>
          </p:cNvSpPr>
          <p:nvPr>
            <p:ph type="subTitle" idx="1"/>
          </p:nvPr>
        </p:nvSpPr>
        <p:spPr>
          <a:xfrm>
            <a:off x="2362325" y="3896350"/>
            <a:ext cx="3905100" cy="7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Subjective classification, questionnaires, thematic analysis of interviews and sketch maps</a:t>
            </a:r>
            <a:endParaRPr dirty="0"/>
          </a:p>
        </p:txBody>
      </p:sp>
      <p:sp>
        <p:nvSpPr>
          <p:cNvPr id="619" name="Google Shape;619;p37"/>
          <p:cNvSpPr txBox="1">
            <a:spLocks noGrp="1"/>
          </p:cNvSpPr>
          <p:nvPr>
            <p:ph type="title"/>
          </p:nvPr>
        </p:nvSpPr>
        <p:spPr>
          <a:xfrm>
            <a:off x="3450550" y="132725"/>
            <a:ext cx="2216400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USER STUDY</a:t>
            </a:r>
            <a:endParaRPr/>
          </a:p>
        </p:txBody>
      </p:sp>
      <p:sp>
        <p:nvSpPr>
          <p:cNvPr id="10" name="Google Shape;533;p31">
            <a:extLst>
              <a:ext uri="{FF2B5EF4-FFF2-40B4-BE49-F238E27FC236}">
                <a16:creationId xmlns:a16="http://schemas.microsoft.com/office/drawing/2014/main" id="{F9FE7868-E818-4123-9E98-278AF0C4FC35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1210750" y="188359"/>
            <a:ext cx="6876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Virtual Environment</a:t>
            </a:r>
            <a:endParaRPr sz="2700"/>
          </a:p>
        </p:txBody>
      </p:sp>
      <p:grpSp>
        <p:nvGrpSpPr>
          <p:cNvPr id="645" name="Google Shape;645;p39"/>
          <p:cNvGrpSpPr/>
          <p:nvPr/>
        </p:nvGrpSpPr>
        <p:grpSpPr>
          <a:xfrm>
            <a:off x="355898" y="820389"/>
            <a:ext cx="3657690" cy="3657577"/>
            <a:chOff x="5168100" y="877800"/>
            <a:chExt cx="3420000" cy="3387900"/>
          </a:xfrm>
        </p:grpSpPr>
        <p:pic>
          <p:nvPicPr>
            <p:cNvPr id="646" name="Google Shape;646;p39"/>
            <p:cNvPicPr preferRelativeResize="0"/>
            <p:nvPr/>
          </p:nvPicPr>
          <p:blipFill rotWithShape="1">
            <a:blip r:embed="rId3">
              <a:alphaModFix/>
            </a:blip>
            <a:srcRect l="22583" t="686" r="22588" b="2658"/>
            <a:stretch/>
          </p:blipFill>
          <p:spPr>
            <a:xfrm>
              <a:off x="5232150" y="939900"/>
              <a:ext cx="3291900" cy="3263700"/>
            </a:xfrm>
            <a:prstGeom prst="diamond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47" name="Google Shape;647;p39"/>
            <p:cNvSpPr/>
            <p:nvPr/>
          </p:nvSpPr>
          <p:spPr>
            <a:xfrm>
              <a:off x="5168100" y="877800"/>
              <a:ext cx="3420000" cy="33879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8" name="Google Shape;6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928655" y="1391891"/>
            <a:ext cx="2512198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625" y="3177900"/>
            <a:ext cx="942225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9"/>
          <p:cNvSpPr txBox="1">
            <a:spLocks noGrp="1"/>
          </p:cNvSpPr>
          <p:nvPr>
            <p:ph type="title"/>
          </p:nvPr>
        </p:nvSpPr>
        <p:spPr>
          <a:xfrm>
            <a:off x="4787100" y="925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Evaluation Rules</a:t>
            </a:r>
            <a:endParaRPr sz="2500" dirty="0"/>
          </a:p>
        </p:txBody>
      </p:sp>
      <p:grpSp>
        <p:nvGrpSpPr>
          <p:cNvPr id="651" name="Google Shape;651;p39"/>
          <p:cNvGrpSpPr/>
          <p:nvPr/>
        </p:nvGrpSpPr>
        <p:grpSpPr>
          <a:xfrm>
            <a:off x="3944950" y="2723088"/>
            <a:ext cx="5318475" cy="750000"/>
            <a:chOff x="720000" y="2096825"/>
            <a:chExt cx="5318475" cy="750000"/>
          </a:xfrm>
        </p:grpSpPr>
        <p:sp>
          <p:nvSpPr>
            <p:cNvPr id="652" name="Google Shape;652;p39"/>
            <p:cNvSpPr txBox="1"/>
            <p:nvPr/>
          </p:nvSpPr>
          <p:spPr>
            <a:xfrm flipH="1">
              <a:off x="2004675" y="2320925"/>
              <a:ext cx="40338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Each trial occurred in the same VE with the same number of virtual objects; however, the location of these virtual objects was different.</a:t>
              </a: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 flipH="1">
              <a:off x="720000" y="2096825"/>
              <a:ext cx="757200" cy="7500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4" name="Google Shape;654;p39"/>
            <p:cNvCxnSpPr>
              <a:stCxn id="652" idx="3"/>
              <a:endCxn id="653" idx="1"/>
            </p:cNvCxnSpPr>
            <p:nvPr/>
          </p:nvCxnSpPr>
          <p:spPr>
            <a:xfrm rot="10800000">
              <a:off x="1477275" y="2471825"/>
              <a:ext cx="527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39"/>
            <p:cNvSpPr/>
            <p:nvPr/>
          </p:nvSpPr>
          <p:spPr>
            <a:xfrm>
              <a:off x="992975" y="2401945"/>
              <a:ext cx="211258" cy="139759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656" name="Google Shape;656;p39"/>
          <p:cNvCxnSpPr>
            <a:stCxn id="657" idx="3"/>
            <a:endCxn id="658" idx="1"/>
          </p:cNvCxnSpPr>
          <p:nvPr/>
        </p:nvCxnSpPr>
        <p:spPr>
          <a:xfrm rot="10800000">
            <a:off x="4702050" y="4102975"/>
            <a:ext cx="533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9" name="Google Shape;659;p39"/>
          <p:cNvGrpSpPr/>
          <p:nvPr/>
        </p:nvGrpSpPr>
        <p:grpSpPr>
          <a:xfrm>
            <a:off x="3944950" y="3727975"/>
            <a:ext cx="5065700" cy="750000"/>
            <a:chOff x="4650600" y="2973275"/>
            <a:chExt cx="5065700" cy="750000"/>
          </a:xfrm>
        </p:grpSpPr>
        <p:sp>
          <p:nvSpPr>
            <p:cNvPr id="657" name="Google Shape;657;p39"/>
            <p:cNvSpPr txBox="1"/>
            <p:nvPr/>
          </p:nvSpPr>
          <p:spPr>
            <a:xfrm flipH="1">
              <a:off x="5941400" y="3197375"/>
              <a:ext cx="37749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Each VE contained 3 bottles, 3 photos, 3 books, 2 chairs, 2 tables, 2 trees, 1 fox, 3 pots without plants and 6 indoor plants as shown in figure.</a:t>
              </a: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 flipH="1">
              <a:off x="4650600" y="2973275"/>
              <a:ext cx="757200" cy="7500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923575" y="3278395"/>
              <a:ext cx="211258" cy="139759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1" name="Google Shape;661;p39"/>
          <p:cNvGrpSpPr/>
          <p:nvPr/>
        </p:nvGrpSpPr>
        <p:grpSpPr>
          <a:xfrm>
            <a:off x="3944938" y="1718225"/>
            <a:ext cx="5199050" cy="750000"/>
            <a:chOff x="4650600" y="1220375"/>
            <a:chExt cx="5199050" cy="750000"/>
          </a:xfrm>
        </p:grpSpPr>
        <p:sp>
          <p:nvSpPr>
            <p:cNvPr id="662" name="Google Shape;662;p39"/>
            <p:cNvSpPr/>
            <p:nvPr/>
          </p:nvSpPr>
          <p:spPr>
            <a:xfrm flipH="1">
              <a:off x="4650600" y="1220375"/>
              <a:ext cx="757200" cy="7500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 txBox="1"/>
            <p:nvPr/>
          </p:nvSpPr>
          <p:spPr>
            <a:xfrm flipH="1">
              <a:off x="5941550" y="1444475"/>
              <a:ext cx="3908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Participants had 3 minutes each tentative</a:t>
              </a: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cxnSp>
          <p:nvCxnSpPr>
            <p:cNvPr id="664" name="Google Shape;664;p39"/>
            <p:cNvCxnSpPr>
              <a:stCxn id="663" idx="3"/>
              <a:endCxn id="662" idx="1"/>
            </p:cNvCxnSpPr>
            <p:nvPr/>
          </p:nvCxnSpPr>
          <p:spPr>
            <a:xfrm rot="10800000">
              <a:off x="5407850" y="1595375"/>
              <a:ext cx="53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39"/>
            <p:cNvSpPr/>
            <p:nvPr/>
          </p:nvSpPr>
          <p:spPr>
            <a:xfrm>
              <a:off x="4923575" y="1525495"/>
              <a:ext cx="211258" cy="139759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" name="Google Shape;533;p31">
            <a:extLst>
              <a:ext uri="{FF2B5EF4-FFF2-40B4-BE49-F238E27FC236}">
                <a16:creationId xmlns:a16="http://schemas.microsoft.com/office/drawing/2014/main" id="{4409C0A1-9C36-4734-8C39-244B1CABA031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 txBox="1">
            <a:spLocks noGrp="1"/>
          </p:cNvSpPr>
          <p:nvPr>
            <p:ph type="title"/>
          </p:nvPr>
        </p:nvSpPr>
        <p:spPr>
          <a:xfrm>
            <a:off x="4221925" y="655250"/>
            <a:ext cx="54585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to search</a:t>
            </a:r>
            <a:endParaRPr/>
          </a:p>
        </p:txBody>
      </p:sp>
      <p:grpSp>
        <p:nvGrpSpPr>
          <p:cNvPr id="671" name="Google Shape;671;p40"/>
          <p:cNvGrpSpPr/>
          <p:nvPr/>
        </p:nvGrpSpPr>
        <p:grpSpPr>
          <a:xfrm>
            <a:off x="735881" y="402976"/>
            <a:ext cx="4492170" cy="4337528"/>
            <a:chOff x="5168100" y="877800"/>
            <a:chExt cx="3420000" cy="3387900"/>
          </a:xfrm>
        </p:grpSpPr>
        <p:pic>
          <p:nvPicPr>
            <p:cNvPr id="672" name="Google Shape;672;p40"/>
            <p:cNvPicPr preferRelativeResize="0"/>
            <p:nvPr/>
          </p:nvPicPr>
          <p:blipFill rotWithShape="1">
            <a:blip r:embed="rId3">
              <a:alphaModFix/>
            </a:blip>
            <a:srcRect l="22583" t="686" r="22588" b="2658"/>
            <a:stretch/>
          </p:blipFill>
          <p:spPr>
            <a:xfrm>
              <a:off x="5232150" y="939900"/>
              <a:ext cx="3291900" cy="3263700"/>
            </a:xfrm>
            <a:prstGeom prst="diamond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73" name="Google Shape;673;p40"/>
            <p:cNvSpPr/>
            <p:nvPr/>
          </p:nvSpPr>
          <p:spPr>
            <a:xfrm>
              <a:off x="5168100" y="877800"/>
              <a:ext cx="3420000" cy="33879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4" name="Google Shape;6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39964">
            <a:off x="1465248" y="1054030"/>
            <a:ext cx="3032716" cy="303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774" y="3194501"/>
            <a:ext cx="1448384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0"/>
          <p:cNvSpPr txBox="1">
            <a:spLocks noGrp="1"/>
          </p:cNvSpPr>
          <p:nvPr>
            <p:ph type="body" idx="4294967295"/>
          </p:nvPr>
        </p:nvSpPr>
        <p:spPr>
          <a:xfrm>
            <a:off x="5349500" y="1222250"/>
            <a:ext cx="35544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 Medium"/>
              <a:buChar char="●"/>
            </a:pPr>
            <a:r>
              <a:rPr lang="en"/>
              <a:t>3 Bottles - </a:t>
            </a:r>
            <a:r>
              <a:rPr lang="en">
                <a:solidFill>
                  <a:srgbClr val="FF0000"/>
                </a:solidFill>
              </a:rPr>
              <a:t>o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3 Photos (nor visible from above)</a:t>
            </a:r>
            <a:endParaRPr>
              <a:solidFill>
                <a:srgbClr val="FFFF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3 Books - </a:t>
            </a:r>
            <a:r>
              <a:rPr lang="en">
                <a:solidFill>
                  <a:srgbClr val="00FF00"/>
                </a:solidFill>
              </a:rPr>
              <a:t>o</a:t>
            </a:r>
            <a:endParaRPr>
              <a:solidFill>
                <a:srgbClr val="00FF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2 Chairs - </a:t>
            </a:r>
            <a:r>
              <a:rPr lang="en">
                <a:solidFill>
                  <a:srgbClr val="FF00FF"/>
                </a:solidFill>
              </a:rPr>
              <a:t>o</a:t>
            </a:r>
            <a:endParaRPr>
              <a:solidFill>
                <a:srgbClr val="FF00FF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2 Tables - </a:t>
            </a:r>
            <a:r>
              <a:rPr lang="en">
                <a:solidFill>
                  <a:srgbClr val="9900FF"/>
                </a:solidFill>
              </a:rPr>
              <a:t>o</a:t>
            </a:r>
            <a:endParaRPr>
              <a:solidFill>
                <a:srgbClr val="9900FF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2 Trees - </a:t>
            </a:r>
            <a:r>
              <a:rPr lang="en">
                <a:solidFill>
                  <a:srgbClr val="7F6000"/>
                </a:solidFill>
              </a:rPr>
              <a:t>o</a:t>
            </a:r>
            <a:endParaRPr>
              <a:solidFill>
                <a:srgbClr val="7F6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1 Fox - </a:t>
            </a:r>
            <a:r>
              <a:rPr lang="en">
                <a:solidFill>
                  <a:srgbClr val="1A73E8"/>
                </a:solidFill>
              </a:rPr>
              <a:t>o</a:t>
            </a:r>
            <a:endParaRPr>
              <a:solidFill>
                <a:srgbClr val="1A73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3 Pots - </a:t>
            </a:r>
            <a:r>
              <a:rPr lang="en">
                <a:solidFill>
                  <a:schemeClr val="lt1"/>
                </a:solidFill>
              </a:rPr>
              <a:t>o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6 Plants - </a:t>
            </a:r>
            <a:r>
              <a:rPr lang="en">
                <a:solidFill>
                  <a:srgbClr val="A64D79"/>
                </a:solidFill>
              </a:rPr>
              <a:t>o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677" name="Google Shape;677;p40"/>
          <p:cNvSpPr/>
          <p:nvPr/>
        </p:nvSpPr>
        <p:spPr>
          <a:xfrm>
            <a:off x="2994344" y="2797798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3038217" y="2749768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2441640" y="2464581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/>
          <p:nvPr/>
        </p:nvSpPr>
        <p:spPr>
          <a:xfrm>
            <a:off x="3520735" y="2436326"/>
            <a:ext cx="81600" cy="804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0"/>
          <p:cNvSpPr/>
          <p:nvPr/>
        </p:nvSpPr>
        <p:spPr>
          <a:xfrm>
            <a:off x="4561821" y="2797798"/>
            <a:ext cx="81600" cy="804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0"/>
          <p:cNvSpPr/>
          <p:nvPr/>
        </p:nvSpPr>
        <p:spPr>
          <a:xfrm>
            <a:off x="2994344" y="2684838"/>
            <a:ext cx="81600" cy="804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0"/>
          <p:cNvSpPr/>
          <p:nvPr/>
        </p:nvSpPr>
        <p:spPr>
          <a:xfrm>
            <a:off x="2391902" y="2464581"/>
            <a:ext cx="81600" cy="110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0"/>
          <p:cNvSpPr/>
          <p:nvPr/>
        </p:nvSpPr>
        <p:spPr>
          <a:xfrm>
            <a:off x="3087894" y="2732839"/>
            <a:ext cx="81600" cy="110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0"/>
          <p:cNvSpPr/>
          <p:nvPr/>
        </p:nvSpPr>
        <p:spPr>
          <a:xfrm>
            <a:off x="2421131" y="2422214"/>
            <a:ext cx="152100" cy="310500"/>
          </a:xfrm>
          <a:prstGeom prst="ellipse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0"/>
          <p:cNvSpPr/>
          <p:nvPr/>
        </p:nvSpPr>
        <p:spPr>
          <a:xfrm>
            <a:off x="2944575" y="2600163"/>
            <a:ext cx="225300" cy="310500"/>
          </a:xfrm>
          <a:prstGeom prst="ellipse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0"/>
          <p:cNvSpPr/>
          <p:nvPr/>
        </p:nvSpPr>
        <p:spPr>
          <a:xfrm>
            <a:off x="2502983" y="2264070"/>
            <a:ext cx="204900" cy="231600"/>
          </a:xfrm>
          <a:prstGeom prst="ellipse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0"/>
          <p:cNvSpPr/>
          <p:nvPr/>
        </p:nvSpPr>
        <p:spPr>
          <a:xfrm>
            <a:off x="2789498" y="2249898"/>
            <a:ext cx="204900" cy="231600"/>
          </a:xfrm>
          <a:prstGeom prst="ellipse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"/>
          <p:cNvSpPr/>
          <p:nvPr/>
        </p:nvSpPr>
        <p:spPr>
          <a:xfrm>
            <a:off x="1821545" y="2776096"/>
            <a:ext cx="123300" cy="123900"/>
          </a:xfrm>
          <a:prstGeom prst="ellipse">
            <a:avLst/>
          </a:prstGeom>
          <a:noFill/>
          <a:ln w="952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0"/>
          <p:cNvSpPr/>
          <p:nvPr/>
        </p:nvSpPr>
        <p:spPr>
          <a:xfrm>
            <a:off x="2441640" y="2574873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0"/>
          <p:cNvSpPr/>
          <p:nvPr/>
        </p:nvSpPr>
        <p:spPr>
          <a:xfrm>
            <a:off x="2491501" y="2561916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0"/>
          <p:cNvSpPr/>
          <p:nvPr/>
        </p:nvSpPr>
        <p:spPr>
          <a:xfrm>
            <a:off x="4626173" y="2843130"/>
            <a:ext cx="81600" cy="80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0"/>
          <p:cNvSpPr/>
          <p:nvPr/>
        </p:nvSpPr>
        <p:spPr>
          <a:xfrm>
            <a:off x="1438595" y="2422214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0"/>
          <p:cNvSpPr/>
          <p:nvPr/>
        </p:nvSpPr>
        <p:spPr>
          <a:xfrm>
            <a:off x="1739754" y="2760975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0"/>
          <p:cNvSpPr/>
          <p:nvPr/>
        </p:nvSpPr>
        <p:spPr>
          <a:xfrm>
            <a:off x="1821545" y="2648015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0"/>
          <p:cNvSpPr/>
          <p:nvPr/>
        </p:nvSpPr>
        <p:spPr>
          <a:xfrm>
            <a:off x="3675751" y="2442701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0"/>
          <p:cNvSpPr/>
          <p:nvPr/>
        </p:nvSpPr>
        <p:spPr>
          <a:xfrm>
            <a:off x="3968191" y="2760975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0"/>
          <p:cNvSpPr/>
          <p:nvPr/>
        </p:nvSpPr>
        <p:spPr>
          <a:xfrm>
            <a:off x="4078643" y="2712945"/>
            <a:ext cx="81600" cy="154200"/>
          </a:xfrm>
          <a:prstGeom prst="ellipse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33;p31">
            <a:extLst>
              <a:ext uri="{FF2B5EF4-FFF2-40B4-BE49-F238E27FC236}">
                <a16:creationId xmlns:a16="http://schemas.microsoft.com/office/drawing/2014/main" id="{56A3A7C9-34A0-4771-9DF9-5A072976E052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 txBox="1">
            <a:spLocks noGrp="1"/>
          </p:cNvSpPr>
          <p:nvPr>
            <p:ph type="title"/>
          </p:nvPr>
        </p:nvSpPr>
        <p:spPr>
          <a:xfrm>
            <a:off x="1907575" y="0"/>
            <a:ext cx="402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Post-Experiment  </a:t>
            </a:r>
            <a:endParaRPr sz="3100"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235800" y="770488"/>
            <a:ext cx="2819700" cy="1949413"/>
            <a:chOff x="649425" y="1710138"/>
            <a:chExt cx="2819700" cy="1949413"/>
          </a:xfrm>
        </p:grpSpPr>
        <p:sp>
          <p:nvSpPr>
            <p:cNvPr id="626" name="Google Shape;626;p38"/>
            <p:cNvSpPr txBox="1"/>
            <p:nvPr/>
          </p:nvSpPr>
          <p:spPr>
            <a:xfrm flipH="1">
              <a:off x="649425" y="3203250"/>
              <a:ext cx="2819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10 question memory test</a:t>
              </a:r>
              <a:endParaRPr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1498117" y="1710138"/>
              <a:ext cx="1122300" cy="11115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01</a:t>
              </a:r>
              <a:endParaRPr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  <p:cxnSp>
          <p:nvCxnSpPr>
            <p:cNvPr id="628" name="Google Shape;628;p38"/>
            <p:cNvCxnSpPr>
              <a:stCxn id="627" idx="2"/>
              <a:endCxn id="626" idx="0"/>
            </p:cNvCxnSpPr>
            <p:nvPr/>
          </p:nvCxnSpPr>
          <p:spPr>
            <a:xfrm>
              <a:off x="2059267" y="2821638"/>
              <a:ext cx="0" cy="381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9" name="Google Shape;629;p38"/>
          <p:cNvGrpSpPr/>
          <p:nvPr/>
        </p:nvGrpSpPr>
        <p:grpSpPr>
          <a:xfrm>
            <a:off x="3639200" y="770488"/>
            <a:ext cx="1773600" cy="1984363"/>
            <a:chOff x="2752950" y="1710138"/>
            <a:chExt cx="1773600" cy="1984363"/>
          </a:xfrm>
        </p:grpSpPr>
        <p:sp>
          <p:nvSpPr>
            <p:cNvPr id="630" name="Google Shape;630;p38"/>
            <p:cNvSpPr txBox="1"/>
            <p:nvPr/>
          </p:nvSpPr>
          <p:spPr>
            <a:xfrm flipH="1">
              <a:off x="2752950" y="3203100"/>
              <a:ext cx="1773600" cy="4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Sketch map exercise</a:t>
              </a:r>
              <a:endParaRPr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078617" y="1710138"/>
              <a:ext cx="1122300" cy="11115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02</a:t>
              </a:r>
              <a:endParaRPr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</p:grpSp>
      <p:cxnSp>
        <p:nvCxnSpPr>
          <p:cNvPr id="632" name="Google Shape;632;p38"/>
          <p:cNvCxnSpPr>
            <a:stCxn id="631" idx="2"/>
            <a:endCxn id="630" idx="0"/>
          </p:cNvCxnSpPr>
          <p:nvPr/>
        </p:nvCxnSpPr>
        <p:spPr>
          <a:xfrm>
            <a:off x="4526017" y="1881988"/>
            <a:ext cx="0" cy="38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38"/>
          <p:cNvGrpSpPr/>
          <p:nvPr/>
        </p:nvGrpSpPr>
        <p:grpSpPr>
          <a:xfrm>
            <a:off x="5996400" y="770488"/>
            <a:ext cx="2911800" cy="1949263"/>
            <a:chOff x="4052250" y="1710138"/>
            <a:chExt cx="2911800" cy="1949263"/>
          </a:xfrm>
        </p:grpSpPr>
        <p:sp>
          <p:nvSpPr>
            <p:cNvPr id="634" name="Google Shape;634;p38"/>
            <p:cNvSpPr txBox="1"/>
            <p:nvPr/>
          </p:nvSpPr>
          <p:spPr>
            <a:xfrm flipH="1">
              <a:off x="4052250" y="3203100"/>
              <a:ext cx="29118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Short interview to get feedback</a:t>
              </a:r>
              <a:endParaRPr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4943117" y="1710138"/>
              <a:ext cx="1122300" cy="1111500"/>
            </a:xfrm>
            <a:prstGeom prst="diamond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Orbitron Black"/>
                  <a:ea typeface="Orbitron Black"/>
                  <a:cs typeface="Orbitron Black"/>
                  <a:sym typeface="Orbitron Black"/>
                </a:rPr>
                <a:t>03</a:t>
              </a:r>
              <a:endParaRPr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endParaRPr>
            </a:p>
          </p:txBody>
        </p:sp>
      </p:grpSp>
      <p:cxnSp>
        <p:nvCxnSpPr>
          <p:cNvPr id="636" name="Google Shape;636;p38"/>
          <p:cNvCxnSpPr>
            <a:stCxn id="635" idx="2"/>
            <a:endCxn id="634" idx="0"/>
          </p:cNvCxnSpPr>
          <p:nvPr/>
        </p:nvCxnSpPr>
        <p:spPr>
          <a:xfrm>
            <a:off x="7448417" y="1881988"/>
            <a:ext cx="3900" cy="381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38"/>
          <p:cNvCxnSpPr>
            <a:stCxn id="627" idx="3"/>
            <a:endCxn id="631" idx="1"/>
          </p:cNvCxnSpPr>
          <p:nvPr/>
        </p:nvCxnSpPr>
        <p:spPr>
          <a:xfrm>
            <a:off x="2206792" y="1326238"/>
            <a:ext cx="175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8"/>
          <p:cNvCxnSpPr>
            <a:stCxn id="631" idx="3"/>
            <a:endCxn id="635" idx="1"/>
          </p:cNvCxnSpPr>
          <p:nvPr/>
        </p:nvCxnSpPr>
        <p:spPr>
          <a:xfrm>
            <a:off x="5087167" y="1326238"/>
            <a:ext cx="1800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9" name="Google Shape;6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00" y="2941525"/>
            <a:ext cx="3403400" cy="15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3;p31">
            <a:extLst>
              <a:ext uri="{FF2B5EF4-FFF2-40B4-BE49-F238E27FC236}">
                <a16:creationId xmlns:a16="http://schemas.microsoft.com/office/drawing/2014/main" id="{8402F978-6FCA-4BD7-A3F4-572381920568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1"/>
          <p:cNvSpPr txBox="1">
            <a:spLocks noGrp="1"/>
          </p:cNvSpPr>
          <p:nvPr>
            <p:ph type="title"/>
          </p:nvPr>
        </p:nvSpPr>
        <p:spPr>
          <a:xfrm>
            <a:off x="1826200" y="69000"/>
            <a:ext cx="1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704" name="Google Shape;7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0" y="698050"/>
            <a:ext cx="1947275" cy="231605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5" name="Google Shape;705;p41"/>
          <p:cNvPicPr preferRelativeResize="0"/>
          <p:nvPr/>
        </p:nvPicPr>
        <p:blipFill rotWithShape="1">
          <a:blip r:embed="rId4">
            <a:alphaModFix/>
          </a:blip>
          <a:srcRect t="2410"/>
          <a:stretch/>
        </p:blipFill>
        <p:spPr>
          <a:xfrm>
            <a:off x="2567450" y="698050"/>
            <a:ext cx="1901324" cy="231605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6" name="Google Shape;7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500" y="698050"/>
            <a:ext cx="1901325" cy="231605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7" name="Google Shape;7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1550" y="698050"/>
            <a:ext cx="1872900" cy="231605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8" name="Google Shape;708;p41"/>
          <p:cNvSpPr txBox="1">
            <a:spLocks noGrp="1"/>
          </p:cNvSpPr>
          <p:nvPr>
            <p:ph type="subTitle" idx="4294967295"/>
          </p:nvPr>
        </p:nvSpPr>
        <p:spPr>
          <a:xfrm>
            <a:off x="-35225" y="3128375"/>
            <a:ext cx="26421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1º - Horizontal (M=31.9 cm/s, Max=45.8 cms)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Stop&amp;Reset (28.7 cm/s, Max=40.1 cm/s)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Accordion (M=28.7 cm/s, Max=38.2 cm/s) 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3º - Vertical (M=25.1 cm/s, Max=33.8 cm/s)</a:t>
            </a:r>
            <a:endParaRPr sz="900"/>
          </a:p>
        </p:txBody>
      </p:sp>
      <p:sp>
        <p:nvSpPr>
          <p:cNvPr id="709" name="Google Shape;709;p41"/>
          <p:cNvSpPr txBox="1">
            <a:spLocks noGrp="1"/>
          </p:cNvSpPr>
          <p:nvPr>
            <p:ph type="subTitle" idx="4294967295"/>
          </p:nvPr>
        </p:nvSpPr>
        <p:spPr>
          <a:xfrm>
            <a:off x="2663413" y="3128375"/>
            <a:ext cx="17094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1º - Accordion (M=0.35Δ/s)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Vertical (M=0.40Δ/s)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3º - Stop&amp;Reset (M=0.41Δ/s) 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3º - Horizontal (M=0.41Δ/s)</a:t>
            </a:r>
            <a:endParaRPr sz="900"/>
          </a:p>
        </p:txBody>
      </p:sp>
      <p:sp>
        <p:nvSpPr>
          <p:cNvPr id="710" name="Google Shape;710;p41"/>
          <p:cNvSpPr txBox="1">
            <a:spLocks noGrp="1"/>
          </p:cNvSpPr>
          <p:nvPr>
            <p:ph type="subTitle" idx="4294967295"/>
          </p:nvPr>
        </p:nvSpPr>
        <p:spPr>
          <a:xfrm>
            <a:off x="4870463" y="3128375"/>
            <a:ext cx="17094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1º - Horizontal (M=0.15)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Stop&amp;Reset (M=0.17)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Accordion (M=0.17) 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3º - Vertical (M=0.22)</a:t>
            </a:r>
            <a:endParaRPr sz="900"/>
          </a:p>
        </p:txBody>
      </p:sp>
      <p:sp>
        <p:nvSpPr>
          <p:cNvPr id="711" name="Google Shape;711;p41"/>
          <p:cNvSpPr txBox="1">
            <a:spLocks noGrp="1"/>
          </p:cNvSpPr>
          <p:nvPr>
            <p:ph type="subTitle" idx="4294967295"/>
          </p:nvPr>
        </p:nvSpPr>
        <p:spPr>
          <a:xfrm>
            <a:off x="7063288" y="3128375"/>
            <a:ext cx="17094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1º - Horizontal (M=20.52%)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Accordion (M=25.99%)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2º - Stop&amp;Reset (M=26.09%) </a:t>
            </a: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3º - Vertical (M=31.69%)</a:t>
            </a:r>
            <a:endParaRPr sz="900"/>
          </a:p>
        </p:txBody>
      </p:sp>
      <p:sp>
        <p:nvSpPr>
          <p:cNvPr id="11" name="Google Shape;533;p31">
            <a:extLst>
              <a:ext uri="{FF2B5EF4-FFF2-40B4-BE49-F238E27FC236}">
                <a16:creationId xmlns:a16="http://schemas.microsoft.com/office/drawing/2014/main" id="{62E636EA-F936-4FBE-9E85-751811E552E9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>
            <a:spLocks noGrp="1"/>
          </p:cNvSpPr>
          <p:nvPr>
            <p:ph type="title"/>
          </p:nvPr>
        </p:nvSpPr>
        <p:spPr>
          <a:xfrm>
            <a:off x="1826200" y="69000"/>
            <a:ext cx="315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Results</a:t>
            </a:r>
            <a:endParaRPr/>
          </a:p>
        </p:txBody>
      </p:sp>
      <p:pic>
        <p:nvPicPr>
          <p:cNvPr id="717" name="Google Shape;7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5" y="822062"/>
            <a:ext cx="2530150" cy="24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2"/>
          <p:cNvSpPr txBox="1">
            <a:spLocks noGrp="1"/>
          </p:cNvSpPr>
          <p:nvPr>
            <p:ph type="subTitle" idx="4294967295"/>
          </p:nvPr>
        </p:nvSpPr>
        <p:spPr>
          <a:xfrm>
            <a:off x="877550" y="3567700"/>
            <a:ext cx="1263000" cy="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Security</a:t>
            </a:r>
            <a:endParaRPr sz="1600"/>
          </a:p>
        </p:txBody>
      </p:sp>
      <p:pic>
        <p:nvPicPr>
          <p:cNvPr id="719" name="Google Shape;7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25" y="1259250"/>
            <a:ext cx="2833183" cy="17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2"/>
          <p:cNvSpPr txBox="1">
            <a:spLocks noGrp="1"/>
          </p:cNvSpPr>
          <p:nvPr>
            <p:ph type="subTitle" idx="4294967295"/>
          </p:nvPr>
        </p:nvSpPr>
        <p:spPr>
          <a:xfrm>
            <a:off x="3736713" y="3567700"/>
            <a:ext cx="1324800" cy="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Sketch Map</a:t>
            </a:r>
            <a:endParaRPr sz="1600"/>
          </a:p>
        </p:txBody>
      </p:sp>
      <p:pic>
        <p:nvPicPr>
          <p:cNvPr id="721" name="Google Shape;7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425" y="1259257"/>
            <a:ext cx="2932400" cy="172615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2"/>
          <p:cNvSpPr txBox="1">
            <a:spLocks noGrp="1"/>
          </p:cNvSpPr>
          <p:nvPr>
            <p:ph type="subTitle" idx="4294967295"/>
          </p:nvPr>
        </p:nvSpPr>
        <p:spPr>
          <a:xfrm>
            <a:off x="6531625" y="3567700"/>
            <a:ext cx="2016000" cy="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Preference Ranking</a:t>
            </a:r>
            <a:endParaRPr sz="11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" name="Google Shape;533;p31">
            <a:extLst>
              <a:ext uri="{FF2B5EF4-FFF2-40B4-BE49-F238E27FC236}">
                <a16:creationId xmlns:a16="http://schemas.microsoft.com/office/drawing/2014/main" id="{DCAAE634-9B88-48CA-A6C8-4DAE624F8F1C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3"/>
          <p:cNvSpPr txBox="1">
            <a:spLocks noGrp="1"/>
          </p:cNvSpPr>
          <p:nvPr>
            <p:ph type="title" idx="2"/>
          </p:nvPr>
        </p:nvSpPr>
        <p:spPr>
          <a:xfrm>
            <a:off x="1775500" y="266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</a:t>
            </a:r>
            <a:endParaRPr dirty="0"/>
          </a:p>
        </p:txBody>
      </p:sp>
      <p:grpSp>
        <p:nvGrpSpPr>
          <p:cNvPr id="728" name="Google Shape;728;p43"/>
          <p:cNvGrpSpPr/>
          <p:nvPr/>
        </p:nvGrpSpPr>
        <p:grpSpPr>
          <a:xfrm>
            <a:off x="1981438" y="1491300"/>
            <a:ext cx="4441800" cy="301800"/>
            <a:chOff x="5407850" y="1444475"/>
            <a:chExt cx="4441800" cy="301800"/>
          </a:xfrm>
        </p:grpSpPr>
        <p:sp>
          <p:nvSpPr>
            <p:cNvPr id="729" name="Google Shape;729;p43"/>
            <p:cNvSpPr txBox="1"/>
            <p:nvPr/>
          </p:nvSpPr>
          <p:spPr>
            <a:xfrm flipH="1">
              <a:off x="5941550" y="1444475"/>
              <a:ext cx="3908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Affect how users walk in a VE on Foldable redirection techniques</a:t>
              </a: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cxnSp>
          <p:nvCxnSpPr>
            <p:cNvPr id="730" name="Google Shape;730;p43"/>
            <p:cNvCxnSpPr>
              <a:stCxn id="729" idx="3"/>
              <a:endCxn id="731" idx="1"/>
            </p:cNvCxnSpPr>
            <p:nvPr/>
          </p:nvCxnSpPr>
          <p:spPr>
            <a:xfrm rot="10800000">
              <a:off x="5407850" y="1595375"/>
              <a:ext cx="53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2" name="Google Shape;732;p43"/>
          <p:cNvSpPr/>
          <p:nvPr/>
        </p:nvSpPr>
        <p:spPr>
          <a:xfrm>
            <a:off x="897850" y="1138950"/>
            <a:ext cx="1083600" cy="10065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Q1</a:t>
            </a:r>
            <a:endParaRPr sz="2200">
              <a:solidFill>
                <a:schemeClr val="lt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grpSp>
        <p:nvGrpSpPr>
          <p:cNvPr id="733" name="Google Shape;733;p43"/>
          <p:cNvGrpSpPr/>
          <p:nvPr/>
        </p:nvGrpSpPr>
        <p:grpSpPr>
          <a:xfrm>
            <a:off x="1981438" y="2636175"/>
            <a:ext cx="4441800" cy="301800"/>
            <a:chOff x="5407850" y="1444475"/>
            <a:chExt cx="4441800" cy="301800"/>
          </a:xfrm>
        </p:grpSpPr>
        <p:sp>
          <p:nvSpPr>
            <p:cNvPr id="734" name="Google Shape;734;p43"/>
            <p:cNvSpPr txBox="1"/>
            <p:nvPr/>
          </p:nvSpPr>
          <p:spPr>
            <a:xfrm flipH="1">
              <a:off x="5941550" y="1444475"/>
              <a:ext cx="3908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How users cognitively engage with a VE with </a:t>
              </a:r>
              <a:r>
                <a:rPr lang="en">
                  <a:solidFill>
                    <a:schemeClr val="accent2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Foldable redirection techniques</a:t>
              </a:r>
              <a:endParaRPr>
                <a:solidFill>
                  <a:schemeClr val="accent2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cxnSp>
          <p:nvCxnSpPr>
            <p:cNvPr id="735" name="Google Shape;735;p43"/>
            <p:cNvCxnSpPr>
              <a:stCxn id="734" idx="3"/>
            </p:cNvCxnSpPr>
            <p:nvPr/>
          </p:nvCxnSpPr>
          <p:spPr>
            <a:xfrm rot="10800000">
              <a:off x="5407850" y="1595375"/>
              <a:ext cx="53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6" name="Google Shape;736;p43"/>
          <p:cNvSpPr/>
          <p:nvPr/>
        </p:nvSpPr>
        <p:spPr>
          <a:xfrm>
            <a:off x="897850" y="2283825"/>
            <a:ext cx="1083600" cy="10065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Q2</a:t>
            </a:r>
            <a:endParaRPr sz="2200">
              <a:solidFill>
                <a:schemeClr val="lt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grpSp>
        <p:nvGrpSpPr>
          <p:cNvPr id="737" name="Google Shape;737;p43"/>
          <p:cNvGrpSpPr/>
          <p:nvPr/>
        </p:nvGrpSpPr>
        <p:grpSpPr>
          <a:xfrm>
            <a:off x="1981438" y="3781050"/>
            <a:ext cx="4441800" cy="301800"/>
            <a:chOff x="5407850" y="1444475"/>
            <a:chExt cx="4441800" cy="301800"/>
          </a:xfrm>
        </p:grpSpPr>
        <p:sp>
          <p:nvSpPr>
            <p:cNvPr id="738" name="Google Shape;738;p43"/>
            <p:cNvSpPr txBox="1"/>
            <p:nvPr/>
          </p:nvSpPr>
          <p:spPr>
            <a:xfrm flipH="1">
              <a:off x="5941550" y="1444475"/>
              <a:ext cx="3908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CD5F3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Does the ‘overtness’ of the manipulation constitute a break in Presence too great to be ignored?</a:t>
              </a:r>
              <a:endParaRPr>
                <a:solidFill>
                  <a:srgbClr val="7CD5F3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  <p:cxnSp>
          <p:nvCxnSpPr>
            <p:cNvPr id="739" name="Google Shape;739;p43"/>
            <p:cNvCxnSpPr>
              <a:stCxn id="738" idx="3"/>
            </p:cNvCxnSpPr>
            <p:nvPr/>
          </p:nvCxnSpPr>
          <p:spPr>
            <a:xfrm rot="10800000">
              <a:off x="5407850" y="1595375"/>
              <a:ext cx="53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0" name="Google Shape;740;p43"/>
          <p:cNvSpPr/>
          <p:nvPr/>
        </p:nvSpPr>
        <p:spPr>
          <a:xfrm>
            <a:off x="897850" y="3428700"/>
            <a:ext cx="1083600" cy="10065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Q3</a:t>
            </a:r>
            <a:endParaRPr sz="2200">
              <a:solidFill>
                <a:schemeClr val="lt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5" name="Google Shape;533;p31">
            <a:extLst>
              <a:ext uri="{FF2B5EF4-FFF2-40B4-BE49-F238E27FC236}">
                <a16:creationId xmlns:a16="http://schemas.microsoft.com/office/drawing/2014/main" id="{9D496E82-3FA1-4976-B56A-360933E0D16E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>
            <a:spLocks noGrp="1"/>
          </p:cNvSpPr>
          <p:nvPr>
            <p:ph type="title"/>
          </p:nvPr>
        </p:nvSpPr>
        <p:spPr>
          <a:xfrm>
            <a:off x="-342050" y="6729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1"/>
                </a:solidFill>
              </a:rPr>
              <a:t>Future</a:t>
            </a:r>
            <a:endParaRPr sz="6400">
              <a:solidFill>
                <a:schemeClr val="accent1"/>
              </a:solidFill>
            </a:endParaRPr>
          </a:p>
        </p:txBody>
      </p:sp>
      <p:sp>
        <p:nvSpPr>
          <p:cNvPr id="746" name="Google Shape;746;p44"/>
          <p:cNvSpPr txBox="1">
            <a:spLocks noGrp="1"/>
          </p:cNvSpPr>
          <p:nvPr>
            <p:ph type="title"/>
          </p:nvPr>
        </p:nvSpPr>
        <p:spPr>
          <a:xfrm>
            <a:off x="4476275" y="18352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Work</a:t>
            </a:r>
            <a:endParaRPr sz="6400"/>
          </a:p>
        </p:txBody>
      </p:sp>
      <p:sp>
        <p:nvSpPr>
          <p:cNvPr id="4" name="Google Shape;533;p31">
            <a:extLst>
              <a:ext uri="{FF2B5EF4-FFF2-40B4-BE49-F238E27FC236}">
                <a16:creationId xmlns:a16="http://schemas.microsoft.com/office/drawing/2014/main" id="{F0389D87-BF4E-4AF0-9E1C-E78A495C7A39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5"/>
          <p:cNvSpPr txBox="1">
            <a:spLocks noGrp="1"/>
          </p:cNvSpPr>
          <p:nvPr>
            <p:ph type="ctrTitle"/>
          </p:nvPr>
        </p:nvSpPr>
        <p:spPr>
          <a:xfrm>
            <a:off x="769175" y="715743"/>
            <a:ext cx="4284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52" name="Google Shape;752;p45"/>
          <p:cNvSpPr txBox="1">
            <a:spLocks noGrp="1"/>
          </p:cNvSpPr>
          <p:nvPr>
            <p:ph type="subTitle" idx="1"/>
          </p:nvPr>
        </p:nvSpPr>
        <p:spPr>
          <a:xfrm>
            <a:off x="769175" y="2159876"/>
            <a:ext cx="4293900" cy="11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45"/>
          <p:cNvGrpSpPr/>
          <p:nvPr/>
        </p:nvGrpSpPr>
        <p:grpSpPr>
          <a:xfrm rot="-2700000">
            <a:off x="4026088" y="98383"/>
            <a:ext cx="4583913" cy="4572351"/>
            <a:chOff x="5318209" y="1126080"/>
            <a:chExt cx="3201300" cy="3171300"/>
          </a:xfrm>
        </p:grpSpPr>
        <p:pic>
          <p:nvPicPr>
            <p:cNvPr id="754" name="Google Shape;754;p45"/>
            <p:cNvPicPr preferRelativeResize="0"/>
            <p:nvPr/>
          </p:nvPicPr>
          <p:blipFill rotWithShape="1">
            <a:blip r:embed="rId3">
              <a:alphaModFix/>
            </a:blip>
            <a:srcRect l="28771" t="13305" r="28767" b="11861"/>
            <a:stretch/>
          </p:blipFill>
          <p:spPr>
            <a:xfrm>
              <a:off x="5377309" y="1183367"/>
              <a:ext cx="3083100" cy="3056700"/>
            </a:xfrm>
            <a:prstGeom prst="diamond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55" name="Google Shape;755;p45"/>
            <p:cNvSpPr/>
            <p:nvPr/>
          </p:nvSpPr>
          <p:spPr>
            <a:xfrm>
              <a:off x="5318209" y="1126080"/>
              <a:ext cx="3201300" cy="31713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33;p31">
            <a:extLst>
              <a:ext uri="{FF2B5EF4-FFF2-40B4-BE49-F238E27FC236}">
                <a16:creationId xmlns:a16="http://schemas.microsoft.com/office/drawing/2014/main" id="{2A05BF52-9259-41A9-98A1-87C6D8BEE865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>
            <a:spLocks noGrp="1"/>
          </p:cNvSpPr>
          <p:nvPr>
            <p:ph type="title"/>
          </p:nvPr>
        </p:nvSpPr>
        <p:spPr>
          <a:xfrm>
            <a:off x="1592400" y="631375"/>
            <a:ext cx="59592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foldable spaces?</a:t>
            </a:r>
            <a:endParaRPr/>
          </a:p>
        </p:txBody>
      </p:sp>
      <p:sp>
        <p:nvSpPr>
          <p:cNvPr id="520" name="Google Shape;520;p29"/>
          <p:cNvSpPr txBox="1">
            <a:spLocks noGrp="1"/>
          </p:cNvSpPr>
          <p:nvPr>
            <p:ph type="subTitle" idx="1"/>
          </p:nvPr>
        </p:nvSpPr>
        <p:spPr>
          <a:xfrm>
            <a:off x="602974" y="1516017"/>
            <a:ext cx="7619047" cy="20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Foldable spaces are a way of dealing with the Virtual Environment in order to walk a space larger than the real-life tracking space.</a:t>
            </a:r>
            <a:endParaRPr sz="3700" dirty="0"/>
          </a:p>
        </p:txBody>
      </p:sp>
      <p:sp>
        <p:nvSpPr>
          <p:cNvPr id="4" name="Google Shape;533;p31">
            <a:extLst>
              <a:ext uri="{FF2B5EF4-FFF2-40B4-BE49-F238E27FC236}">
                <a16:creationId xmlns:a16="http://schemas.microsoft.com/office/drawing/2014/main" id="{C45DE54A-98B5-480F-BC84-9A41C483D79C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0"/>
          <p:cNvSpPr txBox="1">
            <a:spLocks noGrp="1"/>
          </p:cNvSpPr>
          <p:nvPr>
            <p:ph type="title"/>
          </p:nvPr>
        </p:nvSpPr>
        <p:spPr>
          <a:xfrm>
            <a:off x="720000" y="6112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 Research Questions</a:t>
            </a:r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body" idx="1"/>
          </p:nvPr>
        </p:nvSpPr>
        <p:spPr>
          <a:xfrm>
            <a:off x="579125" y="127085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buClr>
                <a:schemeClr val="lt1"/>
              </a:buClr>
              <a:buSzPts val="1400"/>
              <a:buFont typeface="Jura Medium"/>
              <a:buChar char="●"/>
            </a:pPr>
            <a:r>
              <a:rPr lang="en" sz="1400" dirty="0"/>
              <a:t>To what extent do the foldable redirection techniques affect how users walk in a VE (walking speed and variation, idle time and frequency, walking trajectories)?</a:t>
            </a:r>
            <a:endParaRPr sz="1400" dirty="0"/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dirty="0">
              <a:latin typeface="Jura"/>
              <a:ea typeface="Jura"/>
              <a:cs typeface="Jura"/>
              <a:sym typeface="Jur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</a:pPr>
            <a:r>
              <a:rPr lang="en" sz="1400" dirty="0"/>
              <a:t>To what extent do the foldable redirection techniques affect how users cognitively engage with a VE (memory recall, distance estimation, sketch maps)?</a:t>
            </a:r>
            <a:endParaRPr sz="14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</a:pPr>
            <a:r>
              <a:rPr lang="en" sz="1400" dirty="0"/>
              <a:t>Does the ‘overtness’ of the manipulation constitute a break in Presence too great to be ignored?</a:t>
            </a:r>
            <a:endParaRPr sz="1400" dirty="0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533;p31">
            <a:extLst>
              <a:ext uri="{FF2B5EF4-FFF2-40B4-BE49-F238E27FC236}">
                <a16:creationId xmlns:a16="http://schemas.microsoft.com/office/drawing/2014/main" id="{F1D89D21-6012-46ED-96B1-DF6C710E9C8E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>
            <a:spLocks noGrp="1"/>
          </p:cNvSpPr>
          <p:nvPr>
            <p:ph type="subTitle" idx="1"/>
          </p:nvPr>
        </p:nvSpPr>
        <p:spPr>
          <a:xfrm>
            <a:off x="1190575" y="2213300"/>
            <a:ext cx="3637800" cy="7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subtle changes to the environment while the user is distracted to influence their trajectory</a:t>
            </a:r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1723975" y="1590375"/>
            <a:ext cx="264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Change Blindness Redirection</a:t>
            </a:r>
            <a:endParaRPr sz="1900"/>
          </a:p>
        </p:txBody>
      </p:sp>
      <p:sp>
        <p:nvSpPr>
          <p:cNvPr id="533" name="Google Shape;533;p31"/>
          <p:cNvSpPr txBox="1">
            <a:spLocks noGrp="1"/>
          </p:cNvSpPr>
          <p:nvPr>
            <p:ph type="title" idx="2"/>
          </p:nvPr>
        </p:nvSpPr>
        <p:spPr>
          <a:xfrm>
            <a:off x="1028275" y="1458509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3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Subtle techniques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4"/>
          </p:nvPr>
        </p:nvSpPr>
        <p:spPr>
          <a:xfrm>
            <a:off x="1723975" y="30959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Flexible Spaces</a:t>
            </a:r>
            <a:endParaRPr sz="190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5"/>
          </p:nvPr>
        </p:nvSpPr>
        <p:spPr>
          <a:xfrm>
            <a:off x="1028275" y="3040284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6"/>
          </p:nvPr>
        </p:nvSpPr>
        <p:spPr>
          <a:xfrm>
            <a:off x="1190575" y="3787875"/>
            <a:ext cx="3704100" cy="8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Expands the "Flexible Spaces" technique with the generation of corridors that connect several virtual rooms within the same physical space</a:t>
            </a:r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title" idx="7"/>
          </p:nvPr>
        </p:nvSpPr>
        <p:spPr>
          <a:xfrm>
            <a:off x="5779325" y="1514175"/>
            <a:ext cx="283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Impossible Spaces</a:t>
            </a:r>
            <a:endParaRPr sz="1900"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 idx="8"/>
          </p:nvPr>
        </p:nvSpPr>
        <p:spPr>
          <a:xfrm>
            <a:off x="5083625" y="1458509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9"/>
          </p:nvPr>
        </p:nvSpPr>
        <p:spPr>
          <a:xfrm>
            <a:off x="5017325" y="2213300"/>
            <a:ext cx="3192000" cy="7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Compresses a large area into a smaller physical space, overlapping discrete parts of the VE</a:t>
            </a: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3"/>
          </p:nvPr>
        </p:nvSpPr>
        <p:spPr>
          <a:xfrm>
            <a:off x="5779325" y="30731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Scenography</a:t>
            </a:r>
            <a:endParaRPr sz="1900"/>
          </a:p>
        </p:txBody>
      </p:sp>
      <p:sp>
        <p:nvSpPr>
          <p:cNvPr id="542" name="Google Shape;542;p31"/>
          <p:cNvSpPr txBox="1">
            <a:spLocks noGrp="1"/>
          </p:cNvSpPr>
          <p:nvPr>
            <p:ph type="title" idx="14"/>
          </p:nvPr>
        </p:nvSpPr>
        <p:spPr>
          <a:xfrm>
            <a:off x="5083625" y="3040284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15"/>
          </p:nvPr>
        </p:nvSpPr>
        <p:spPr>
          <a:xfrm>
            <a:off x="5093525" y="3864075"/>
            <a:ext cx="3497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Adapts these techniques to create a natural walking experience independent of tracking volume.</a:t>
            </a:r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title"/>
          </p:nvPr>
        </p:nvSpPr>
        <p:spPr>
          <a:xfrm>
            <a:off x="3254975" y="90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Relative Work </a:t>
            </a:r>
            <a:endParaRPr dirty="0"/>
          </a:p>
        </p:txBody>
      </p:sp>
      <p:sp>
        <p:nvSpPr>
          <p:cNvPr id="17" name="Google Shape;533;p31">
            <a:extLst>
              <a:ext uri="{FF2B5EF4-FFF2-40B4-BE49-F238E27FC236}">
                <a16:creationId xmlns:a16="http://schemas.microsoft.com/office/drawing/2014/main" id="{BC0FD9A0-25C5-4012-A39B-168B7CB034C5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 txBox="1">
            <a:spLocks noGrp="1"/>
          </p:cNvSpPr>
          <p:nvPr>
            <p:ph type="title"/>
          </p:nvPr>
        </p:nvSpPr>
        <p:spPr>
          <a:xfrm>
            <a:off x="1956875" y="1674438"/>
            <a:ext cx="264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Reset Vision</a:t>
            </a:r>
            <a:endParaRPr sz="1900"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 idx="2"/>
          </p:nvPr>
        </p:nvSpPr>
        <p:spPr>
          <a:xfrm>
            <a:off x="1263725" y="1610909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title" idx="3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 techniques</a:t>
            </a: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 idx="4"/>
          </p:nvPr>
        </p:nvSpPr>
        <p:spPr>
          <a:xfrm>
            <a:off x="3334500" y="2700750"/>
            <a:ext cx="304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D966"/>
                </a:solidFill>
              </a:rPr>
              <a:t>Foldable Spaces</a:t>
            </a:r>
            <a:endParaRPr sz="2200">
              <a:solidFill>
                <a:srgbClr val="FFD966"/>
              </a:solidFill>
            </a:endParaRPr>
          </a:p>
        </p:txBody>
      </p:sp>
      <p:sp>
        <p:nvSpPr>
          <p:cNvPr id="553" name="Google Shape;553;p32"/>
          <p:cNvSpPr txBox="1">
            <a:spLocks noGrp="1"/>
          </p:cNvSpPr>
          <p:nvPr>
            <p:ph type="title" idx="5"/>
          </p:nvPr>
        </p:nvSpPr>
        <p:spPr>
          <a:xfrm>
            <a:off x="2638800" y="2645084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03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554" name="Google Shape;554;p32"/>
          <p:cNvSpPr txBox="1">
            <a:spLocks noGrp="1"/>
          </p:cNvSpPr>
          <p:nvPr>
            <p:ph type="subTitle" idx="6"/>
          </p:nvPr>
        </p:nvSpPr>
        <p:spPr>
          <a:xfrm>
            <a:off x="2337875" y="2998425"/>
            <a:ext cx="4883100" cy="8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Subdivide the VE into spaces that dynamically fold as the user moves</a:t>
            </a:r>
            <a:endParaRPr sz="1500"/>
          </a:p>
        </p:txBody>
      </p:sp>
      <p:sp>
        <p:nvSpPr>
          <p:cNvPr id="555" name="Google Shape;555;p32"/>
          <p:cNvSpPr txBox="1">
            <a:spLocks noGrp="1"/>
          </p:cNvSpPr>
          <p:nvPr>
            <p:ph type="title" idx="7"/>
          </p:nvPr>
        </p:nvSpPr>
        <p:spPr>
          <a:xfrm>
            <a:off x="5915450" y="1666575"/>
            <a:ext cx="283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Teleport</a:t>
            </a:r>
            <a:endParaRPr sz="1900"/>
          </a:p>
        </p:txBody>
      </p:sp>
      <p:sp>
        <p:nvSpPr>
          <p:cNvPr id="556" name="Google Shape;556;p32"/>
          <p:cNvSpPr txBox="1">
            <a:spLocks noGrp="1"/>
          </p:cNvSpPr>
          <p:nvPr>
            <p:ph type="title" idx="8"/>
          </p:nvPr>
        </p:nvSpPr>
        <p:spPr>
          <a:xfrm>
            <a:off x="5219750" y="1610909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" name="Google Shape;533;p31">
            <a:extLst>
              <a:ext uri="{FF2B5EF4-FFF2-40B4-BE49-F238E27FC236}">
                <a16:creationId xmlns:a16="http://schemas.microsoft.com/office/drawing/2014/main" id="{C04B4E88-DE6B-44B1-8749-5E4502642FBA}"/>
              </a:ext>
            </a:extLst>
          </p:cNvPr>
          <p:cNvSpPr txBox="1">
            <a:spLocks/>
          </p:cNvSpPr>
          <p:nvPr/>
        </p:nvSpPr>
        <p:spPr>
          <a:xfrm>
            <a:off x="8415300" y="4025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3"/>
          <p:cNvSpPr txBox="1">
            <a:spLocks noGrp="1"/>
          </p:cNvSpPr>
          <p:nvPr>
            <p:ph type="title"/>
          </p:nvPr>
        </p:nvSpPr>
        <p:spPr>
          <a:xfrm>
            <a:off x="2290050" y="313489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Foldable Techniques</a:t>
            </a:r>
            <a:endParaRPr/>
          </a:p>
        </p:txBody>
      </p:sp>
      <p:pic>
        <p:nvPicPr>
          <p:cNvPr id="562" name="Google Shape;562;p33"/>
          <p:cNvPicPr preferRelativeResize="0"/>
          <p:nvPr/>
        </p:nvPicPr>
        <p:blipFill rotWithShape="1">
          <a:blip r:embed="rId3">
            <a:alphaModFix/>
          </a:blip>
          <a:srcRect l="1436" r="1523"/>
          <a:stretch/>
        </p:blipFill>
        <p:spPr>
          <a:xfrm>
            <a:off x="1232925" y="1181488"/>
            <a:ext cx="6678149" cy="278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5000"/>
              </a:srgbClr>
            </a:outerShdw>
          </a:effectLst>
        </p:spPr>
      </p:pic>
      <p:sp>
        <p:nvSpPr>
          <p:cNvPr id="563" name="Google Shape;563;p33"/>
          <p:cNvSpPr/>
          <p:nvPr/>
        </p:nvSpPr>
        <p:spPr>
          <a:xfrm>
            <a:off x="1319291" y="1251743"/>
            <a:ext cx="6498255" cy="2640015"/>
          </a:xfrm>
          <a:prstGeom prst="flowChartProcess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3;p31">
            <a:extLst>
              <a:ext uri="{FF2B5EF4-FFF2-40B4-BE49-F238E27FC236}">
                <a16:creationId xmlns:a16="http://schemas.microsoft.com/office/drawing/2014/main" id="{0915B13C-03E7-41C3-B6AC-B0BBC93200D5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25" y="446450"/>
            <a:ext cx="1789025" cy="178642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175" y="448121"/>
            <a:ext cx="4362624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0" name="Google Shape;570;p34"/>
          <p:cNvCxnSpPr>
            <a:stCxn id="568" idx="3"/>
            <a:endCxn id="569" idx="1"/>
          </p:cNvCxnSpPr>
          <p:nvPr/>
        </p:nvCxnSpPr>
        <p:spPr>
          <a:xfrm>
            <a:off x="2711250" y="1339663"/>
            <a:ext cx="1002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1" name="Google Shape;571;p34"/>
          <p:cNvSpPr txBox="1"/>
          <p:nvPr/>
        </p:nvSpPr>
        <p:spPr>
          <a:xfrm flipH="1">
            <a:off x="929938" y="99050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01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572" name="Google Shape;572;p34"/>
          <p:cNvSpPr txBox="1"/>
          <p:nvPr/>
        </p:nvSpPr>
        <p:spPr>
          <a:xfrm flipH="1">
            <a:off x="5087925" y="99050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02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pic>
        <p:nvPicPr>
          <p:cNvPr id="573" name="Google Shape;5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163" y="2723975"/>
            <a:ext cx="5152163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4" name="Google Shape;574;p34"/>
          <p:cNvCxnSpPr>
            <a:stCxn id="569" idx="2"/>
          </p:cNvCxnSpPr>
          <p:nvPr/>
        </p:nvCxnSpPr>
        <p:spPr>
          <a:xfrm>
            <a:off x="5895487" y="2231201"/>
            <a:ext cx="4800" cy="466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34"/>
          <p:cNvSpPr txBox="1"/>
          <p:nvPr/>
        </p:nvSpPr>
        <p:spPr>
          <a:xfrm flipH="1">
            <a:off x="4126675" y="4533025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03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pic>
        <p:nvPicPr>
          <p:cNvPr id="576" name="Google Shape;576;p34"/>
          <p:cNvPicPr preferRelativeResize="0"/>
          <p:nvPr/>
        </p:nvPicPr>
        <p:blipFill rotWithShape="1">
          <a:blip r:embed="rId6">
            <a:alphaModFix/>
          </a:blip>
          <a:srcRect t="2976" r="3790" b="1621"/>
          <a:stretch/>
        </p:blipFill>
        <p:spPr>
          <a:xfrm>
            <a:off x="922225" y="2446400"/>
            <a:ext cx="2489050" cy="239320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 rot="-5400000">
            <a:off x="-867437" y="2285400"/>
            <a:ext cx="257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Horizontal</a:t>
            </a:r>
            <a:endParaRPr sz="3100" dirty="0"/>
          </a:p>
        </p:txBody>
      </p:sp>
      <p:sp>
        <p:nvSpPr>
          <p:cNvPr id="12" name="Google Shape;533;p31">
            <a:extLst>
              <a:ext uri="{FF2B5EF4-FFF2-40B4-BE49-F238E27FC236}">
                <a16:creationId xmlns:a16="http://schemas.microsoft.com/office/drawing/2014/main" id="{8A645241-7CE9-40E9-B9A9-A0188F78C840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2" name="Google Shape;582;p35"/>
          <p:cNvCxnSpPr>
            <a:stCxn id="583" idx="3"/>
            <a:endCxn id="584" idx="1"/>
          </p:cNvCxnSpPr>
          <p:nvPr/>
        </p:nvCxnSpPr>
        <p:spPr>
          <a:xfrm rot="10800000" flipH="1">
            <a:off x="2788380" y="1380137"/>
            <a:ext cx="1166700" cy="1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35"/>
          <p:cNvSpPr txBox="1"/>
          <p:nvPr/>
        </p:nvSpPr>
        <p:spPr>
          <a:xfrm flipH="1">
            <a:off x="922213" y="141325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01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 flipH="1">
            <a:off x="3959888" y="141325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02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587" name="Google Shape;587;p35"/>
          <p:cNvSpPr txBox="1"/>
          <p:nvPr/>
        </p:nvSpPr>
        <p:spPr>
          <a:xfrm flipH="1">
            <a:off x="6693025" y="1740725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03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588" name="Google Shape;588;p35"/>
          <p:cNvSpPr txBox="1">
            <a:spLocks noGrp="1"/>
          </p:cNvSpPr>
          <p:nvPr>
            <p:ph type="title"/>
          </p:nvPr>
        </p:nvSpPr>
        <p:spPr>
          <a:xfrm rot="-5400000">
            <a:off x="-705947" y="2186018"/>
            <a:ext cx="21844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Vertical</a:t>
            </a:r>
            <a:endParaRPr sz="3100" dirty="0"/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300" y="490400"/>
            <a:ext cx="1783080" cy="17830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143" y="488725"/>
            <a:ext cx="1783080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9" name="Google Shape;5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285" y="2088125"/>
            <a:ext cx="1783080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90" name="Google Shape;590;p35"/>
          <p:cNvCxnSpPr>
            <a:endCxn id="589" idx="1"/>
          </p:cNvCxnSpPr>
          <p:nvPr/>
        </p:nvCxnSpPr>
        <p:spPr>
          <a:xfrm>
            <a:off x="5756485" y="1860365"/>
            <a:ext cx="931800" cy="1119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1" name="Google Shape;591;p35"/>
          <p:cNvPicPr preferRelativeResize="0"/>
          <p:nvPr/>
        </p:nvPicPr>
        <p:blipFill rotWithShape="1">
          <a:blip r:embed="rId6">
            <a:alphaModFix/>
          </a:blip>
          <a:srcRect t="1757" r="5482" b="1680"/>
          <a:stretch/>
        </p:blipFill>
        <p:spPr>
          <a:xfrm>
            <a:off x="2063338" y="2436550"/>
            <a:ext cx="2616775" cy="25825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Google Shape;533;p31">
            <a:extLst>
              <a:ext uri="{FF2B5EF4-FFF2-40B4-BE49-F238E27FC236}">
                <a16:creationId xmlns:a16="http://schemas.microsoft.com/office/drawing/2014/main" id="{9F2A9051-A7FF-44BC-BBBF-BB4EAEEBF13D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36"/>
          <p:cNvCxnSpPr>
            <a:stCxn id="597" idx="3"/>
            <a:endCxn id="598" idx="1"/>
          </p:cNvCxnSpPr>
          <p:nvPr/>
        </p:nvCxnSpPr>
        <p:spPr>
          <a:xfrm>
            <a:off x="2711400" y="1339675"/>
            <a:ext cx="1488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36"/>
          <p:cNvSpPr txBox="1"/>
          <p:nvPr/>
        </p:nvSpPr>
        <p:spPr>
          <a:xfrm flipH="1">
            <a:off x="929938" y="99050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01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600" name="Google Shape;600;p36"/>
          <p:cNvSpPr txBox="1"/>
          <p:nvPr/>
        </p:nvSpPr>
        <p:spPr>
          <a:xfrm flipH="1">
            <a:off x="5087925" y="99050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02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cxnSp>
        <p:nvCxnSpPr>
          <p:cNvPr id="601" name="Google Shape;601;p36"/>
          <p:cNvCxnSpPr/>
          <p:nvPr/>
        </p:nvCxnSpPr>
        <p:spPr>
          <a:xfrm>
            <a:off x="6015287" y="2232901"/>
            <a:ext cx="4800" cy="466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36"/>
          <p:cNvSpPr txBox="1"/>
          <p:nvPr/>
        </p:nvSpPr>
        <p:spPr>
          <a:xfrm flipH="1">
            <a:off x="7048225" y="2350600"/>
            <a:ext cx="1773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PHASE 03</a:t>
            </a:r>
            <a:endParaRPr sz="1800">
              <a:solidFill>
                <a:srgbClr val="FFFFFF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 rot="-5400000">
            <a:off x="-780690" y="2285400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Acordeão</a:t>
            </a:r>
            <a:endParaRPr sz="3100" dirty="0"/>
          </a:p>
        </p:txBody>
      </p:sp>
      <p:pic>
        <p:nvPicPr>
          <p:cNvPr id="604" name="Google Shape;6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00" y="448113"/>
            <a:ext cx="1783080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8" name="Google Shape;5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300" y="448137"/>
            <a:ext cx="3107079" cy="17830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5" name="Google Shape;6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375" y="448125"/>
            <a:ext cx="1580163" cy="178307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6" name="Google Shape;60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640" y="2698013"/>
            <a:ext cx="3606921" cy="17830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7" name="Google Shape;607;p36"/>
          <p:cNvPicPr preferRelativeResize="0"/>
          <p:nvPr/>
        </p:nvPicPr>
        <p:blipFill rotWithShape="1">
          <a:blip r:embed="rId7">
            <a:alphaModFix/>
          </a:blip>
          <a:srcRect t="8048" r="2104" b="2321"/>
          <a:stretch/>
        </p:blipFill>
        <p:spPr>
          <a:xfrm>
            <a:off x="766000" y="2503350"/>
            <a:ext cx="4426850" cy="217242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533;p31">
            <a:extLst>
              <a:ext uri="{FF2B5EF4-FFF2-40B4-BE49-F238E27FC236}">
                <a16:creationId xmlns:a16="http://schemas.microsoft.com/office/drawing/2014/main" id="{08BB82F0-F012-4309-83A3-D97AD898A286}"/>
              </a:ext>
            </a:extLst>
          </p:cNvPr>
          <p:cNvSpPr txBox="1">
            <a:spLocks/>
          </p:cNvSpPr>
          <p:nvPr/>
        </p:nvSpPr>
        <p:spPr>
          <a:xfrm>
            <a:off x="8415300" y="0"/>
            <a:ext cx="728700" cy="593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  <a:latin typeface="Orbitron Black" panose="020B0604020202020204" charset="0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eting in Virtual Reality by Slidesgo">
  <a:themeElements>
    <a:clrScheme name="Simple Light">
      <a:dk1>
        <a:srgbClr val="050E38"/>
      </a:dk1>
      <a:lt1>
        <a:srgbClr val="FFFFFF"/>
      </a:lt1>
      <a:dk2>
        <a:srgbClr val="112055"/>
      </a:dk2>
      <a:lt2>
        <a:srgbClr val="3186B9"/>
      </a:lt2>
      <a:accent1>
        <a:srgbClr val="21FFFF"/>
      </a:accent1>
      <a:accent2>
        <a:srgbClr val="7CD5F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CD5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711</Words>
  <Application>Microsoft Office PowerPoint</Application>
  <PresentationFormat>Apresentação no Ecrã (16:9)</PresentationFormat>
  <Paragraphs>138</Paragraphs>
  <Slides>19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Roboto Condensed Light</vt:lpstr>
      <vt:lpstr>Orbitron Black</vt:lpstr>
      <vt:lpstr>Jura</vt:lpstr>
      <vt:lpstr>Arial</vt:lpstr>
      <vt:lpstr>Jura Medium</vt:lpstr>
      <vt:lpstr>Meeting in Virtual Reality by Slidesgo</vt:lpstr>
      <vt:lpstr>Foldable                                                 Spaces</vt:lpstr>
      <vt:lpstr>What are foldable spaces?</vt:lpstr>
      <vt:lpstr>Principle Research Questions</vt:lpstr>
      <vt:lpstr>Change Blindness Redirection</vt:lpstr>
      <vt:lpstr>Reset Vision</vt:lpstr>
      <vt:lpstr>Foldable Techniques</vt:lpstr>
      <vt:lpstr>Horizontal</vt:lpstr>
      <vt:lpstr>Vertical</vt:lpstr>
      <vt:lpstr>Acordeão</vt:lpstr>
      <vt:lpstr>EXAMPLE</vt:lpstr>
      <vt:lpstr>Quantitative evaluation</vt:lpstr>
      <vt:lpstr>Virtual Environment</vt:lpstr>
      <vt:lpstr>Items to search</vt:lpstr>
      <vt:lpstr>Post-Experiment  </vt:lpstr>
      <vt:lpstr>Results</vt:lpstr>
      <vt:lpstr>More Results</vt:lpstr>
      <vt:lpstr>Discussion </vt:lpstr>
      <vt:lpstr>Future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Foldable                                                 Spaces</dc:title>
  <cp:lastModifiedBy>Diogo Almeida</cp:lastModifiedBy>
  <cp:revision>9</cp:revision>
  <dcterms:modified xsi:type="dcterms:W3CDTF">2023-03-23T17:01:42Z</dcterms:modified>
</cp:coreProperties>
</file>